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8" r:id="rId4"/>
    <p:sldId id="283" r:id="rId5"/>
    <p:sldId id="284" r:id="rId6"/>
    <p:sldId id="285" r:id="rId7"/>
    <p:sldId id="277" r:id="rId8"/>
    <p:sldId id="286" r:id="rId9"/>
    <p:sldId id="265" r:id="rId10"/>
    <p:sldId id="266" r:id="rId11"/>
    <p:sldId id="272" r:id="rId12"/>
    <p:sldId id="263" r:id="rId13"/>
    <p:sldId id="273" r:id="rId14"/>
    <p:sldId id="267" r:id="rId15"/>
    <p:sldId id="268" r:id="rId16"/>
    <p:sldId id="269" r:id="rId17"/>
    <p:sldId id="287" r:id="rId18"/>
    <p:sldId id="288" r:id="rId19"/>
    <p:sldId id="289" r:id="rId20"/>
    <p:sldId id="290" r:id="rId21"/>
    <p:sldId id="270" r:id="rId22"/>
    <p:sldId id="275" r:id="rId23"/>
    <p:sldId id="276" r:id="rId24"/>
    <p:sldId id="274" r:id="rId25"/>
    <p:sldId id="264" r:id="rId26"/>
    <p:sldId id="271" r:id="rId2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9"/>
  </p:normalViewPr>
  <p:slideViewPr>
    <p:cSldViewPr snapToGrid="0" snapToObjects="1">
      <p:cViewPr>
        <p:scale>
          <a:sx n="91" d="100"/>
          <a:sy n="91" d="100"/>
        </p:scale>
        <p:origin x="9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ld42\Desktop\Data\Bioscreens\20150817Hcahisp_rosR\Hcahisp_rosR_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Sheet4!$A$14</c:f>
              <c:strCache>
                <c:ptCount val="1"/>
                <c:pt idx="0">
                  <c:v>pyrF</c:v>
                </c:pt>
              </c:strCache>
            </c:strRef>
          </c:tx>
          <c:marker>
            <c:symbol val="none"/>
          </c:marker>
          <c:xVal>
            <c:numRef>
              <c:f>Sheet4!$B$1:$EP$1</c:f>
              <c:numCache>
                <c:formatCode>General</c:formatCode>
                <c:ptCount val="145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1.5</c:v>
                </c:pt>
                <c:pt idx="4">
                  <c:v>2.0</c:v>
                </c:pt>
                <c:pt idx="5">
                  <c:v>2.5</c:v>
                </c:pt>
                <c:pt idx="6">
                  <c:v>3.0</c:v>
                </c:pt>
                <c:pt idx="7">
                  <c:v>3.5</c:v>
                </c:pt>
                <c:pt idx="8">
                  <c:v>4.0</c:v>
                </c:pt>
                <c:pt idx="9">
                  <c:v>4.5</c:v>
                </c:pt>
                <c:pt idx="10">
                  <c:v>5.0</c:v>
                </c:pt>
                <c:pt idx="11">
                  <c:v>5.5</c:v>
                </c:pt>
                <c:pt idx="12">
                  <c:v>6.0</c:v>
                </c:pt>
                <c:pt idx="13">
                  <c:v>6.5</c:v>
                </c:pt>
                <c:pt idx="14">
                  <c:v>7.0</c:v>
                </c:pt>
                <c:pt idx="15">
                  <c:v>7.5</c:v>
                </c:pt>
                <c:pt idx="16">
                  <c:v>8.0</c:v>
                </c:pt>
                <c:pt idx="17">
                  <c:v>8.5</c:v>
                </c:pt>
                <c:pt idx="18">
                  <c:v>9.0</c:v>
                </c:pt>
                <c:pt idx="19">
                  <c:v>9.5</c:v>
                </c:pt>
                <c:pt idx="20">
                  <c:v>10.0</c:v>
                </c:pt>
                <c:pt idx="21">
                  <c:v>10.5</c:v>
                </c:pt>
                <c:pt idx="22">
                  <c:v>11.0</c:v>
                </c:pt>
                <c:pt idx="23">
                  <c:v>11.5</c:v>
                </c:pt>
                <c:pt idx="24">
                  <c:v>12.0</c:v>
                </c:pt>
                <c:pt idx="25">
                  <c:v>12.5</c:v>
                </c:pt>
                <c:pt idx="26">
                  <c:v>13.0</c:v>
                </c:pt>
                <c:pt idx="27">
                  <c:v>13.5</c:v>
                </c:pt>
                <c:pt idx="28">
                  <c:v>14.0</c:v>
                </c:pt>
                <c:pt idx="29">
                  <c:v>14.5</c:v>
                </c:pt>
                <c:pt idx="30">
                  <c:v>15.0</c:v>
                </c:pt>
                <c:pt idx="31">
                  <c:v>15.5</c:v>
                </c:pt>
                <c:pt idx="32">
                  <c:v>16.0</c:v>
                </c:pt>
                <c:pt idx="33">
                  <c:v>16.5</c:v>
                </c:pt>
                <c:pt idx="34">
                  <c:v>17.0</c:v>
                </c:pt>
                <c:pt idx="35">
                  <c:v>17.5</c:v>
                </c:pt>
                <c:pt idx="36">
                  <c:v>18.0</c:v>
                </c:pt>
                <c:pt idx="37">
                  <c:v>18.5</c:v>
                </c:pt>
                <c:pt idx="38">
                  <c:v>19.0</c:v>
                </c:pt>
                <c:pt idx="39">
                  <c:v>19.5</c:v>
                </c:pt>
                <c:pt idx="40">
                  <c:v>20.0</c:v>
                </c:pt>
                <c:pt idx="41">
                  <c:v>20.5</c:v>
                </c:pt>
                <c:pt idx="42">
                  <c:v>21.0</c:v>
                </c:pt>
                <c:pt idx="43">
                  <c:v>21.5</c:v>
                </c:pt>
                <c:pt idx="44">
                  <c:v>22.0</c:v>
                </c:pt>
                <c:pt idx="45">
                  <c:v>22.5</c:v>
                </c:pt>
                <c:pt idx="46">
                  <c:v>23.0</c:v>
                </c:pt>
                <c:pt idx="47">
                  <c:v>23.5</c:v>
                </c:pt>
                <c:pt idx="48">
                  <c:v>24.0</c:v>
                </c:pt>
                <c:pt idx="49">
                  <c:v>24.5</c:v>
                </c:pt>
                <c:pt idx="50">
                  <c:v>25.0</c:v>
                </c:pt>
                <c:pt idx="51">
                  <c:v>25.5</c:v>
                </c:pt>
                <c:pt idx="52">
                  <c:v>26.0</c:v>
                </c:pt>
                <c:pt idx="53">
                  <c:v>26.5</c:v>
                </c:pt>
                <c:pt idx="54">
                  <c:v>27.0</c:v>
                </c:pt>
                <c:pt idx="55">
                  <c:v>27.5</c:v>
                </c:pt>
                <c:pt idx="56">
                  <c:v>28.0</c:v>
                </c:pt>
                <c:pt idx="57">
                  <c:v>28.5</c:v>
                </c:pt>
                <c:pt idx="58">
                  <c:v>29.0</c:v>
                </c:pt>
                <c:pt idx="59">
                  <c:v>29.5</c:v>
                </c:pt>
                <c:pt idx="60">
                  <c:v>30.0</c:v>
                </c:pt>
                <c:pt idx="61">
                  <c:v>30.5</c:v>
                </c:pt>
                <c:pt idx="62">
                  <c:v>31.0</c:v>
                </c:pt>
                <c:pt idx="63">
                  <c:v>31.5</c:v>
                </c:pt>
                <c:pt idx="64">
                  <c:v>32.0</c:v>
                </c:pt>
                <c:pt idx="65">
                  <c:v>32.5</c:v>
                </c:pt>
                <c:pt idx="66">
                  <c:v>33.0</c:v>
                </c:pt>
                <c:pt idx="67">
                  <c:v>33.5</c:v>
                </c:pt>
                <c:pt idx="68">
                  <c:v>34.0</c:v>
                </c:pt>
                <c:pt idx="69">
                  <c:v>34.5</c:v>
                </c:pt>
                <c:pt idx="70">
                  <c:v>35.0</c:v>
                </c:pt>
                <c:pt idx="71">
                  <c:v>35.5</c:v>
                </c:pt>
                <c:pt idx="72">
                  <c:v>36.0</c:v>
                </c:pt>
                <c:pt idx="73">
                  <c:v>36.5</c:v>
                </c:pt>
                <c:pt idx="74">
                  <c:v>37.0</c:v>
                </c:pt>
                <c:pt idx="75">
                  <c:v>37.5</c:v>
                </c:pt>
                <c:pt idx="76">
                  <c:v>38.0</c:v>
                </c:pt>
                <c:pt idx="77">
                  <c:v>38.5</c:v>
                </c:pt>
                <c:pt idx="78">
                  <c:v>39.0</c:v>
                </c:pt>
                <c:pt idx="79">
                  <c:v>39.5</c:v>
                </c:pt>
                <c:pt idx="80">
                  <c:v>40.0</c:v>
                </c:pt>
                <c:pt idx="81">
                  <c:v>40.5</c:v>
                </c:pt>
                <c:pt idx="82">
                  <c:v>41.0</c:v>
                </c:pt>
                <c:pt idx="83">
                  <c:v>41.5</c:v>
                </c:pt>
                <c:pt idx="84">
                  <c:v>42.0</c:v>
                </c:pt>
                <c:pt idx="85">
                  <c:v>42.5</c:v>
                </c:pt>
                <c:pt idx="86">
                  <c:v>43.0</c:v>
                </c:pt>
                <c:pt idx="87">
                  <c:v>43.5</c:v>
                </c:pt>
                <c:pt idx="88">
                  <c:v>44.0</c:v>
                </c:pt>
                <c:pt idx="89">
                  <c:v>44.5</c:v>
                </c:pt>
                <c:pt idx="90">
                  <c:v>45.0</c:v>
                </c:pt>
                <c:pt idx="91">
                  <c:v>45.5</c:v>
                </c:pt>
                <c:pt idx="92">
                  <c:v>46.0</c:v>
                </c:pt>
                <c:pt idx="93">
                  <c:v>46.5</c:v>
                </c:pt>
                <c:pt idx="94">
                  <c:v>47.0</c:v>
                </c:pt>
                <c:pt idx="95">
                  <c:v>47.5</c:v>
                </c:pt>
                <c:pt idx="96">
                  <c:v>48.0</c:v>
                </c:pt>
                <c:pt idx="97">
                  <c:v>48.5</c:v>
                </c:pt>
                <c:pt idx="98">
                  <c:v>49.0</c:v>
                </c:pt>
                <c:pt idx="99">
                  <c:v>49.5</c:v>
                </c:pt>
                <c:pt idx="100">
                  <c:v>50.0</c:v>
                </c:pt>
                <c:pt idx="101">
                  <c:v>50.5</c:v>
                </c:pt>
                <c:pt idx="102">
                  <c:v>51.0</c:v>
                </c:pt>
                <c:pt idx="103">
                  <c:v>51.5</c:v>
                </c:pt>
                <c:pt idx="104">
                  <c:v>52.0</c:v>
                </c:pt>
                <c:pt idx="105">
                  <c:v>52.5</c:v>
                </c:pt>
                <c:pt idx="106">
                  <c:v>53.0</c:v>
                </c:pt>
                <c:pt idx="107">
                  <c:v>53.5</c:v>
                </c:pt>
                <c:pt idx="108">
                  <c:v>54.0</c:v>
                </c:pt>
                <c:pt idx="109">
                  <c:v>54.5</c:v>
                </c:pt>
                <c:pt idx="110">
                  <c:v>55.0</c:v>
                </c:pt>
                <c:pt idx="111">
                  <c:v>55.5</c:v>
                </c:pt>
                <c:pt idx="112">
                  <c:v>56.0</c:v>
                </c:pt>
                <c:pt idx="113">
                  <c:v>56.5</c:v>
                </c:pt>
                <c:pt idx="114">
                  <c:v>57.0</c:v>
                </c:pt>
                <c:pt idx="115">
                  <c:v>57.5</c:v>
                </c:pt>
                <c:pt idx="116">
                  <c:v>58.0</c:v>
                </c:pt>
                <c:pt idx="117">
                  <c:v>58.5</c:v>
                </c:pt>
                <c:pt idx="118">
                  <c:v>59.0</c:v>
                </c:pt>
                <c:pt idx="119">
                  <c:v>59.5</c:v>
                </c:pt>
                <c:pt idx="120">
                  <c:v>60.0</c:v>
                </c:pt>
                <c:pt idx="121">
                  <c:v>60.5</c:v>
                </c:pt>
                <c:pt idx="122">
                  <c:v>61.0</c:v>
                </c:pt>
                <c:pt idx="123">
                  <c:v>61.5</c:v>
                </c:pt>
                <c:pt idx="124">
                  <c:v>62.0</c:v>
                </c:pt>
                <c:pt idx="125">
                  <c:v>62.5</c:v>
                </c:pt>
                <c:pt idx="126">
                  <c:v>63.0</c:v>
                </c:pt>
                <c:pt idx="127">
                  <c:v>63.5</c:v>
                </c:pt>
                <c:pt idx="128">
                  <c:v>64.0</c:v>
                </c:pt>
                <c:pt idx="129">
                  <c:v>64.5</c:v>
                </c:pt>
                <c:pt idx="130">
                  <c:v>65.0</c:v>
                </c:pt>
                <c:pt idx="131">
                  <c:v>65.5</c:v>
                </c:pt>
                <c:pt idx="132">
                  <c:v>66.0</c:v>
                </c:pt>
                <c:pt idx="133">
                  <c:v>66.5</c:v>
                </c:pt>
                <c:pt idx="134">
                  <c:v>67.0</c:v>
                </c:pt>
                <c:pt idx="135">
                  <c:v>67.5</c:v>
                </c:pt>
                <c:pt idx="136">
                  <c:v>68.0</c:v>
                </c:pt>
                <c:pt idx="137">
                  <c:v>68.5</c:v>
                </c:pt>
                <c:pt idx="138">
                  <c:v>69.0</c:v>
                </c:pt>
                <c:pt idx="139">
                  <c:v>69.5</c:v>
                </c:pt>
                <c:pt idx="140">
                  <c:v>70.0</c:v>
                </c:pt>
                <c:pt idx="141">
                  <c:v>70.5</c:v>
                </c:pt>
                <c:pt idx="142">
                  <c:v>71.0</c:v>
                </c:pt>
                <c:pt idx="143">
                  <c:v>71.5</c:v>
                </c:pt>
                <c:pt idx="144">
                  <c:v>72.0</c:v>
                </c:pt>
              </c:numCache>
            </c:numRef>
          </c:xVal>
          <c:yVal>
            <c:numRef>
              <c:f>Sheet4!$B$14:$EP$14</c:f>
              <c:numCache>
                <c:formatCode>General</c:formatCode>
                <c:ptCount val="145"/>
                <c:pt idx="0">
                  <c:v>0.0348333333333333</c:v>
                </c:pt>
                <c:pt idx="1">
                  <c:v>0.0255</c:v>
                </c:pt>
                <c:pt idx="2">
                  <c:v>0.0320833333333333</c:v>
                </c:pt>
                <c:pt idx="3">
                  <c:v>0.0328333333333333</c:v>
                </c:pt>
                <c:pt idx="4">
                  <c:v>0.03075</c:v>
                </c:pt>
                <c:pt idx="5">
                  <c:v>0.0314166666666667</c:v>
                </c:pt>
                <c:pt idx="6">
                  <c:v>0.034</c:v>
                </c:pt>
                <c:pt idx="7">
                  <c:v>0.0331666666666667</c:v>
                </c:pt>
                <c:pt idx="8">
                  <c:v>0.0343333333333333</c:v>
                </c:pt>
                <c:pt idx="9">
                  <c:v>0.03525</c:v>
                </c:pt>
                <c:pt idx="10">
                  <c:v>0.0348333333333333</c:v>
                </c:pt>
                <c:pt idx="11">
                  <c:v>0.0374166666666667</c:v>
                </c:pt>
                <c:pt idx="12">
                  <c:v>0.03825</c:v>
                </c:pt>
                <c:pt idx="13">
                  <c:v>0.0386666666666667</c:v>
                </c:pt>
                <c:pt idx="14">
                  <c:v>0.0378333333333333</c:v>
                </c:pt>
                <c:pt idx="15">
                  <c:v>0.03975</c:v>
                </c:pt>
                <c:pt idx="16">
                  <c:v>0.0393333333333333</c:v>
                </c:pt>
                <c:pt idx="17">
                  <c:v>0.043</c:v>
                </c:pt>
                <c:pt idx="18">
                  <c:v>0.03975</c:v>
                </c:pt>
                <c:pt idx="19">
                  <c:v>0.0416666666666667</c:v>
                </c:pt>
                <c:pt idx="20">
                  <c:v>0.0481666666666667</c:v>
                </c:pt>
                <c:pt idx="21">
                  <c:v>0.0480833333333333</c:v>
                </c:pt>
                <c:pt idx="22">
                  <c:v>0.0489166666666667</c:v>
                </c:pt>
                <c:pt idx="23">
                  <c:v>0.0474166666666667</c:v>
                </c:pt>
                <c:pt idx="24">
                  <c:v>0.0515</c:v>
                </c:pt>
                <c:pt idx="25">
                  <c:v>0.0505</c:v>
                </c:pt>
                <c:pt idx="26">
                  <c:v>0.055</c:v>
                </c:pt>
                <c:pt idx="27">
                  <c:v>0.0563333333333333</c:v>
                </c:pt>
                <c:pt idx="28">
                  <c:v>0.0545833333333333</c:v>
                </c:pt>
                <c:pt idx="29">
                  <c:v>0.0614166666666667</c:v>
                </c:pt>
                <c:pt idx="30">
                  <c:v>0.0595833333333333</c:v>
                </c:pt>
                <c:pt idx="31">
                  <c:v>0.0618333333333333</c:v>
                </c:pt>
                <c:pt idx="32">
                  <c:v>0.06425</c:v>
                </c:pt>
                <c:pt idx="33">
                  <c:v>0.0703333333333334</c:v>
                </c:pt>
                <c:pt idx="34">
                  <c:v>0.06975</c:v>
                </c:pt>
                <c:pt idx="35">
                  <c:v>0.0781666666666667</c:v>
                </c:pt>
                <c:pt idx="36">
                  <c:v>0.0779166666666667</c:v>
                </c:pt>
                <c:pt idx="37">
                  <c:v>0.078</c:v>
                </c:pt>
                <c:pt idx="38">
                  <c:v>0.08375</c:v>
                </c:pt>
                <c:pt idx="39">
                  <c:v>0.0861666666666667</c:v>
                </c:pt>
                <c:pt idx="40">
                  <c:v>0.0910833333333333</c:v>
                </c:pt>
                <c:pt idx="41">
                  <c:v>0.0940833333333333</c:v>
                </c:pt>
                <c:pt idx="42">
                  <c:v>0.0971666666666667</c:v>
                </c:pt>
                <c:pt idx="43">
                  <c:v>0.108166666666667</c:v>
                </c:pt>
                <c:pt idx="44">
                  <c:v>0.1125</c:v>
                </c:pt>
                <c:pt idx="45">
                  <c:v>0.11675</c:v>
                </c:pt>
                <c:pt idx="46">
                  <c:v>0.117416666666667</c:v>
                </c:pt>
                <c:pt idx="47">
                  <c:v>0.1245</c:v>
                </c:pt>
                <c:pt idx="48">
                  <c:v>0.129916666666667</c:v>
                </c:pt>
                <c:pt idx="49">
                  <c:v>0.132916666666667</c:v>
                </c:pt>
                <c:pt idx="50">
                  <c:v>0.137</c:v>
                </c:pt>
                <c:pt idx="51">
                  <c:v>0.142916666666667</c:v>
                </c:pt>
                <c:pt idx="52">
                  <c:v>0.152916666666667</c:v>
                </c:pt>
                <c:pt idx="53">
                  <c:v>0.15025</c:v>
                </c:pt>
                <c:pt idx="54">
                  <c:v>0.157666666666667</c:v>
                </c:pt>
                <c:pt idx="55">
                  <c:v>0.167333333333333</c:v>
                </c:pt>
                <c:pt idx="56">
                  <c:v>0.17025</c:v>
                </c:pt>
                <c:pt idx="57">
                  <c:v>0.164833333333333</c:v>
                </c:pt>
                <c:pt idx="58">
                  <c:v>0.1725</c:v>
                </c:pt>
                <c:pt idx="59">
                  <c:v>0.17975</c:v>
                </c:pt>
                <c:pt idx="60">
                  <c:v>0.193666666666667</c:v>
                </c:pt>
                <c:pt idx="61">
                  <c:v>0.192583333333333</c:v>
                </c:pt>
                <c:pt idx="62">
                  <c:v>0.202333333333333</c:v>
                </c:pt>
                <c:pt idx="63">
                  <c:v>0.217083333333333</c:v>
                </c:pt>
                <c:pt idx="64">
                  <c:v>0.214</c:v>
                </c:pt>
                <c:pt idx="65">
                  <c:v>0.220666666666667</c:v>
                </c:pt>
                <c:pt idx="66">
                  <c:v>0.225583333333333</c:v>
                </c:pt>
                <c:pt idx="67">
                  <c:v>0.229416666666667</c:v>
                </c:pt>
                <c:pt idx="68">
                  <c:v>0.23925</c:v>
                </c:pt>
                <c:pt idx="69">
                  <c:v>0.25125</c:v>
                </c:pt>
                <c:pt idx="70">
                  <c:v>0.249333333333333</c:v>
                </c:pt>
                <c:pt idx="71">
                  <c:v>0.260666666666667</c:v>
                </c:pt>
                <c:pt idx="72">
                  <c:v>0.263333333333333</c:v>
                </c:pt>
                <c:pt idx="73">
                  <c:v>0.265666666666667</c:v>
                </c:pt>
                <c:pt idx="74">
                  <c:v>0.287083333333333</c:v>
                </c:pt>
                <c:pt idx="75">
                  <c:v>0.277083333333333</c:v>
                </c:pt>
                <c:pt idx="76">
                  <c:v>0.2905</c:v>
                </c:pt>
                <c:pt idx="77">
                  <c:v>0.294416666666667</c:v>
                </c:pt>
                <c:pt idx="78">
                  <c:v>0.313</c:v>
                </c:pt>
                <c:pt idx="79">
                  <c:v>0.306833333333333</c:v>
                </c:pt>
                <c:pt idx="80">
                  <c:v>0.316333333333333</c:v>
                </c:pt>
                <c:pt idx="81">
                  <c:v>0.31175</c:v>
                </c:pt>
                <c:pt idx="82">
                  <c:v>0.326833333333333</c:v>
                </c:pt>
                <c:pt idx="83">
                  <c:v>0.325333333333333</c:v>
                </c:pt>
                <c:pt idx="84">
                  <c:v>0.329333333333333</c:v>
                </c:pt>
                <c:pt idx="85">
                  <c:v>0.340166666666667</c:v>
                </c:pt>
                <c:pt idx="86">
                  <c:v>0.337083333333333</c:v>
                </c:pt>
                <c:pt idx="87">
                  <c:v>0.329166666666667</c:v>
                </c:pt>
                <c:pt idx="88">
                  <c:v>0.338333333333333</c:v>
                </c:pt>
                <c:pt idx="89">
                  <c:v>0.336416666666667</c:v>
                </c:pt>
                <c:pt idx="90">
                  <c:v>0.333083333333333</c:v>
                </c:pt>
                <c:pt idx="91">
                  <c:v>0.344</c:v>
                </c:pt>
                <c:pt idx="92">
                  <c:v>0.35325</c:v>
                </c:pt>
                <c:pt idx="93">
                  <c:v>0.362583333333333</c:v>
                </c:pt>
                <c:pt idx="94">
                  <c:v>0.360666666666667</c:v>
                </c:pt>
                <c:pt idx="95">
                  <c:v>0.370083333333333</c:v>
                </c:pt>
                <c:pt idx="96">
                  <c:v>0.368916666666667</c:v>
                </c:pt>
                <c:pt idx="97">
                  <c:v>0.38025</c:v>
                </c:pt>
                <c:pt idx="98">
                  <c:v>0.384916666666667</c:v>
                </c:pt>
                <c:pt idx="99">
                  <c:v>0.403083333333333</c:v>
                </c:pt>
                <c:pt idx="100">
                  <c:v>0.389333333333333</c:v>
                </c:pt>
                <c:pt idx="101">
                  <c:v>0.395333333333333</c:v>
                </c:pt>
                <c:pt idx="102">
                  <c:v>0.397333333333333</c:v>
                </c:pt>
                <c:pt idx="103">
                  <c:v>0.400833333333333</c:v>
                </c:pt>
                <c:pt idx="104">
                  <c:v>0.401416666666667</c:v>
                </c:pt>
                <c:pt idx="105">
                  <c:v>0.42475</c:v>
                </c:pt>
                <c:pt idx="106">
                  <c:v>0.407333333333333</c:v>
                </c:pt>
                <c:pt idx="107">
                  <c:v>0.421083333333333</c:v>
                </c:pt>
                <c:pt idx="108">
                  <c:v>0.43975</c:v>
                </c:pt>
                <c:pt idx="109">
                  <c:v>0.440666666666667</c:v>
                </c:pt>
                <c:pt idx="110">
                  <c:v>0.451333333333333</c:v>
                </c:pt>
                <c:pt idx="111">
                  <c:v>0.4435</c:v>
                </c:pt>
                <c:pt idx="112">
                  <c:v>0.451</c:v>
                </c:pt>
                <c:pt idx="113">
                  <c:v>0.440416666666667</c:v>
                </c:pt>
                <c:pt idx="114">
                  <c:v>0.43525</c:v>
                </c:pt>
                <c:pt idx="115">
                  <c:v>0.437166666666667</c:v>
                </c:pt>
                <c:pt idx="116">
                  <c:v>0.435916666666667</c:v>
                </c:pt>
                <c:pt idx="117">
                  <c:v>0.460916666666667</c:v>
                </c:pt>
                <c:pt idx="118">
                  <c:v>0.45225</c:v>
                </c:pt>
                <c:pt idx="119">
                  <c:v>0.47</c:v>
                </c:pt>
                <c:pt idx="120">
                  <c:v>0.459666666666667</c:v>
                </c:pt>
                <c:pt idx="121">
                  <c:v>0.4575</c:v>
                </c:pt>
                <c:pt idx="122">
                  <c:v>0.46275</c:v>
                </c:pt>
                <c:pt idx="123">
                  <c:v>0.467333333333333</c:v>
                </c:pt>
                <c:pt idx="124">
                  <c:v>0.455</c:v>
                </c:pt>
                <c:pt idx="125">
                  <c:v>0.460083333333333</c:v>
                </c:pt>
                <c:pt idx="126">
                  <c:v>0.477916666666667</c:v>
                </c:pt>
                <c:pt idx="127">
                  <c:v>0.467666666666667</c:v>
                </c:pt>
                <c:pt idx="128">
                  <c:v>0.497166666666667</c:v>
                </c:pt>
                <c:pt idx="129">
                  <c:v>0.4685</c:v>
                </c:pt>
                <c:pt idx="130">
                  <c:v>0.465583333333333</c:v>
                </c:pt>
                <c:pt idx="131">
                  <c:v>0.45425</c:v>
                </c:pt>
                <c:pt idx="132">
                  <c:v>0.483333333333333</c:v>
                </c:pt>
                <c:pt idx="133">
                  <c:v>0.483666666666667</c:v>
                </c:pt>
                <c:pt idx="134">
                  <c:v>0.486416666666667</c:v>
                </c:pt>
                <c:pt idx="135">
                  <c:v>0.463416666666667</c:v>
                </c:pt>
                <c:pt idx="136">
                  <c:v>0.473583333333333</c:v>
                </c:pt>
                <c:pt idx="137">
                  <c:v>0.447416666666667</c:v>
                </c:pt>
                <c:pt idx="138">
                  <c:v>0.4685</c:v>
                </c:pt>
                <c:pt idx="139">
                  <c:v>0.479083333333333</c:v>
                </c:pt>
                <c:pt idx="140">
                  <c:v>0.481666666666667</c:v>
                </c:pt>
                <c:pt idx="141">
                  <c:v>0.47225</c:v>
                </c:pt>
                <c:pt idx="142">
                  <c:v>0.475</c:v>
                </c:pt>
                <c:pt idx="143">
                  <c:v>0.476166666666667</c:v>
                </c:pt>
                <c:pt idx="144">
                  <c:v>0.47225</c:v>
                </c:pt>
              </c:numCache>
            </c:numRef>
          </c:yVal>
          <c:smooth val="1"/>
        </c:ser>
        <c:ser>
          <c:idx val="2"/>
          <c:order val="1"/>
          <c:tx>
            <c:strRef>
              <c:f>Sheet4!$A$16</c:f>
              <c:strCache>
                <c:ptCount val="1"/>
                <c:pt idx="0">
                  <c:v>rosR-2</c:v>
                </c:pt>
              </c:strCache>
            </c:strRef>
          </c:tx>
          <c:marker>
            <c:symbol val="none"/>
          </c:marker>
          <c:xVal>
            <c:numRef>
              <c:f>Sheet4!$B$1:$EP$1</c:f>
              <c:numCache>
                <c:formatCode>General</c:formatCode>
                <c:ptCount val="145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1.5</c:v>
                </c:pt>
                <c:pt idx="4">
                  <c:v>2.0</c:v>
                </c:pt>
                <c:pt idx="5">
                  <c:v>2.5</c:v>
                </c:pt>
                <c:pt idx="6">
                  <c:v>3.0</c:v>
                </c:pt>
                <c:pt idx="7">
                  <c:v>3.5</c:v>
                </c:pt>
                <c:pt idx="8">
                  <c:v>4.0</c:v>
                </c:pt>
                <c:pt idx="9">
                  <c:v>4.5</c:v>
                </c:pt>
                <c:pt idx="10">
                  <c:v>5.0</c:v>
                </c:pt>
                <c:pt idx="11">
                  <c:v>5.5</c:v>
                </c:pt>
                <c:pt idx="12">
                  <c:v>6.0</c:v>
                </c:pt>
                <c:pt idx="13">
                  <c:v>6.5</c:v>
                </c:pt>
                <c:pt idx="14">
                  <c:v>7.0</c:v>
                </c:pt>
                <c:pt idx="15">
                  <c:v>7.5</c:v>
                </c:pt>
                <c:pt idx="16">
                  <c:v>8.0</c:v>
                </c:pt>
                <c:pt idx="17">
                  <c:v>8.5</c:v>
                </c:pt>
                <c:pt idx="18">
                  <c:v>9.0</c:v>
                </c:pt>
                <c:pt idx="19">
                  <c:v>9.5</c:v>
                </c:pt>
                <c:pt idx="20">
                  <c:v>10.0</c:v>
                </c:pt>
                <c:pt idx="21">
                  <c:v>10.5</c:v>
                </c:pt>
                <c:pt idx="22">
                  <c:v>11.0</c:v>
                </c:pt>
                <c:pt idx="23">
                  <c:v>11.5</c:v>
                </c:pt>
                <c:pt idx="24">
                  <c:v>12.0</c:v>
                </c:pt>
                <c:pt idx="25">
                  <c:v>12.5</c:v>
                </c:pt>
                <c:pt idx="26">
                  <c:v>13.0</c:v>
                </c:pt>
                <c:pt idx="27">
                  <c:v>13.5</c:v>
                </c:pt>
                <c:pt idx="28">
                  <c:v>14.0</c:v>
                </c:pt>
                <c:pt idx="29">
                  <c:v>14.5</c:v>
                </c:pt>
                <c:pt idx="30">
                  <c:v>15.0</c:v>
                </c:pt>
                <c:pt idx="31">
                  <c:v>15.5</c:v>
                </c:pt>
                <c:pt idx="32">
                  <c:v>16.0</c:v>
                </c:pt>
                <c:pt idx="33">
                  <c:v>16.5</c:v>
                </c:pt>
                <c:pt idx="34">
                  <c:v>17.0</c:v>
                </c:pt>
                <c:pt idx="35">
                  <c:v>17.5</c:v>
                </c:pt>
                <c:pt idx="36">
                  <c:v>18.0</c:v>
                </c:pt>
                <c:pt idx="37">
                  <c:v>18.5</c:v>
                </c:pt>
                <c:pt idx="38">
                  <c:v>19.0</c:v>
                </c:pt>
                <c:pt idx="39">
                  <c:v>19.5</c:v>
                </c:pt>
                <c:pt idx="40">
                  <c:v>20.0</c:v>
                </c:pt>
                <c:pt idx="41">
                  <c:v>20.5</c:v>
                </c:pt>
                <c:pt idx="42">
                  <c:v>21.0</c:v>
                </c:pt>
                <c:pt idx="43">
                  <c:v>21.5</c:v>
                </c:pt>
                <c:pt idx="44">
                  <c:v>22.0</c:v>
                </c:pt>
                <c:pt idx="45">
                  <c:v>22.5</c:v>
                </c:pt>
                <c:pt idx="46">
                  <c:v>23.0</c:v>
                </c:pt>
                <c:pt idx="47">
                  <c:v>23.5</c:v>
                </c:pt>
                <c:pt idx="48">
                  <c:v>24.0</c:v>
                </c:pt>
                <c:pt idx="49">
                  <c:v>24.5</c:v>
                </c:pt>
                <c:pt idx="50">
                  <c:v>25.0</c:v>
                </c:pt>
                <c:pt idx="51">
                  <c:v>25.5</c:v>
                </c:pt>
                <c:pt idx="52">
                  <c:v>26.0</c:v>
                </c:pt>
                <c:pt idx="53">
                  <c:v>26.5</c:v>
                </c:pt>
                <c:pt idx="54">
                  <c:v>27.0</c:v>
                </c:pt>
                <c:pt idx="55">
                  <c:v>27.5</c:v>
                </c:pt>
                <c:pt idx="56">
                  <c:v>28.0</c:v>
                </c:pt>
                <c:pt idx="57">
                  <c:v>28.5</c:v>
                </c:pt>
                <c:pt idx="58">
                  <c:v>29.0</c:v>
                </c:pt>
                <c:pt idx="59">
                  <c:v>29.5</c:v>
                </c:pt>
                <c:pt idx="60">
                  <c:v>30.0</c:v>
                </c:pt>
                <c:pt idx="61">
                  <c:v>30.5</c:v>
                </c:pt>
                <c:pt idx="62">
                  <c:v>31.0</c:v>
                </c:pt>
                <c:pt idx="63">
                  <c:v>31.5</c:v>
                </c:pt>
                <c:pt idx="64">
                  <c:v>32.0</c:v>
                </c:pt>
                <c:pt idx="65">
                  <c:v>32.5</c:v>
                </c:pt>
                <c:pt idx="66">
                  <c:v>33.0</c:v>
                </c:pt>
                <c:pt idx="67">
                  <c:v>33.5</c:v>
                </c:pt>
                <c:pt idx="68">
                  <c:v>34.0</c:v>
                </c:pt>
                <c:pt idx="69">
                  <c:v>34.5</c:v>
                </c:pt>
                <c:pt idx="70">
                  <c:v>35.0</c:v>
                </c:pt>
                <c:pt idx="71">
                  <c:v>35.5</c:v>
                </c:pt>
                <c:pt idx="72">
                  <c:v>36.0</c:v>
                </c:pt>
                <c:pt idx="73">
                  <c:v>36.5</c:v>
                </c:pt>
                <c:pt idx="74">
                  <c:v>37.0</c:v>
                </c:pt>
                <c:pt idx="75">
                  <c:v>37.5</c:v>
                </c:pt>
                <c:pt idx="76">
                  <c:v>38.0</c:v>
                </c:pt>
                <c:pt idx="77">
                  <c:v>38.5</c:v>
                </c:pt>
                <c:pt idx="78">
                  <c:v>39.0</c:v>
                </c:pt>
                <c:pt idx="79">
                  <c:v>39.5</c:v>
                </c:pt>
                <c:pt idx="80">
                  <c:v>40.0</c:v>
                </c:pt>
                <c:pt idx="81">
                  <c:v>40.5</c:v>
                </c:pt>
                <c:pt idx="82">
                  <c:v>41.0</c:v>
                </c:pt>
                <c:pt idx="83">
                  <c:v>41.5</c:v>
                </c:pt>
                <c:pt idx="84">
                  <c:v>42.0</c:v>
                </c:pt>
                <c:pt idx="85">
                  <c:v>42.5</c:v>
                </c:pt>
                <c:pt idx="86">
                  <c:v>43.0</c:v>
                </c:pt>
                <c:pt idx="87">
                  <c:v>43.5</c:v>
                </c:pt>
                <c:pt idx="88">
                  <c:v>44.0</c:v>
                </c:pt>
                <c:pt idx="89">
                  <c:v>44.5</c:v>
                </c:pt>
                <c:pt idx="90">
                  <c:v>45.0</c:v>
                </c:pt>
                <c:pt idx="91">
                  <c:v>45.5</c:v>
                </c:pt>
                <c:pt idx="92">
                  <c:v>46.0</c:v>
                </c:pt>
                <c:pt idx="93">
                  <c:v>46.5</c:v>
                </c:pt>
                <c:pt idx="94">
                  <c:v>47.0</c:v>
                </c:pt>
                <c:pt idx="95">
                  <c:v>47.5</c:v>
                </c:pt>
                <c:pt idx="96">
                  <c:v>48.0</c:v>
                </c:pt>
                <c:pt idx="97">
                  <c:v>48.5</c:v>
                </c:pt>
                <c:pt idx="98">
                  <c:v>49.0</c:v>
                </c:pt>
                <c:pt idx="99">
                  <c:v>49.5</c:v>
                </c:pt>
                <c:pt idx="100">
                  <c:v>50.0</c:v>
                </c:pt>
                <c:pt idx="101">
                  <c:v>50.5</c:v>
                </c:pt>
                <c:pt idx="102">
                  <c:v>51.0</c:v>
                </c:pt>
                <c:pt idx="103">
                  <c:v>51.5</c:v>
                </c:pt>
                <c:pt idx="104">
                  <c:v>52.0</c:v>
                </c:pt>
                <c:pt idx="105">
                  <c:v>52.5</c:v>
                </c:pt>
                <c:pt idx="106">
                  <c:v>53.0</c:v>
                </c:pt>
                <c:pt idx="107">
                  <c:v>53.5</c:v>
                </c:pt>
                <c:pt idx="108">
                  <c:v>54.0</c:v>
                </c:pt>
                <c:pt idx="109">
                  <c:v>54.5</c:v>
                </c:pt>
                <c:pt idx="110">
                  <c:v>55.0</c:v>
                </c:pt>
                <c:pt idx="111">
                  <c:v>55.5</c:v>
                </c:pt>
                <c:pt idx="112">
                  <c:v>56.0</c:v>
                </c:pt>
                <c:pt idx="113">
                  <c:v>56.5</c:v>
                </c:pt>
                <c:pt idx="114">
                  <c:v>57.0</c:v>
                </c:pt>
                <c:pt idx="115">
                  <c:v>57.5</c:v>
                </c:pt>
                <c:pt idx="116">
                  <c:v>58.0</c:v>
                </c:pt>
                <c:pt idx="117">
                  <c:v>58.5</c:v>
                </c:pt>
                <c:pt idx="118">
                  <c:v>59.0</c:v>
                </c:pt>
                <c:pt idx="119">
                  <c:v>59.5</c:v>
                </c:pt>
                <c:pt idx="120">
                  <c:v>60.0</c:v>
                </c:pt>
                <c:pt idx="121">
                  <c:v>60.5</c:v>
                </c:pt>
                <c:pt idx="122">
                  <c:v>61.0</c:v>
                </c:pt>
                <c:pt idx="123">
                  <c:v>61.5</c:v>
                </c:pt>
                <c:pt idx="124">
                  <c:v>62.0</c:v>
                </c:pt>
                <c:pt idx="125">
                  <c:v>62.5</c:v>
                </c:pt>
                <c:pt idx="126">
                  <c:v>63.0</c:v>
                </c:pt>
                <c:pt idx="127">
                  <c:v>63.5</c:v>
                </c:pt>
                <c:pt idx="128">
                  <c:v>64.0</c:v>
                </c:pt>
                <c:pt idx="129">
                  <c:v>64.5</c:v>
                </c:pt>
                <c:pt idx="130">
                  <c:v>65.0</c:v>
                </c:pt>
                <c:pt idx="131">
                  <c:v>65.5</c:v>
                </c:pt>
                <c:pt idx="132">
                  <c:v>66.0</c:v>
                </c:pt>
                <c:pt idx="133">
                  <c:v>66.5</c:v>
                </c:pt>
                <c:pt idx="134">
                  <c:v>67.0</c:v>
                </c:pt>
                <c:pt idx="135">
                  <c:v>67.5</c:v>
                </c:pt>
                <c:pt idx="136">
                  <c:v>68.0</c:v>
                </c:pt>
                <c:pt idx="137">
                  <c:v>68.5</c:v>
                </c:pt>
                <c:pt idx="138">
                  <c:v>69.0</c:v>
                </c:pt>
                <c:pt idx="139">
                  <c:v>69.5</c:v>
                </c:pt>
                <c:pt idx="140">
                  <c:v>70.0</c:v>
                </c:pt>
                <c:pt idx="141">
                  <c:v>70.5</c:v>
                </c:pt>
                <c:pt idx="142">
                  <c:v>71.0</c:v>
                </c:pt>
                <c:pt idx="143">
                  <c:v>71.5</c:v>
                </c:pt>
                <c:pt idx="144">
                  <c:v>72.0</c:v>
                </c:pt>
              </c:numCache>
            </c:numRef>
          </c:xVal>
          <c:yVal>
            <c:numRef>
              <c:f>Sheet4!$B$16:$EP$16</c:f>
              <c:numCache>
                <c:formatCode>General</c:formatCode>
                <c:ptCount val="145"/>
                <c:pt idx="0">
                  <c:v>0.0441666666666667</c:v>
                </c:pt>
                <c:pt idx="1">
                  <c:v>0.03225</c:v>
                </c:pt>
                <c:pt idx="2">
                  <c:v>0.0420833333333333</c:v>
                </c:pt>
                <c:pt idx="3">
                  <c:v>0.04325</c:v>
                </c:pt>
                <c:pt idx="4">
                  <c:v>0.0384166666666667</c:v>
                </c:pt>
                <c:pt idx="5">
                  <c:v>0.0391666666666667</c:v>
                </c:pt>
                <c:pt idx="6">
                  <c:v>0.0444166666666667</c:v>
                </c:pt>
                <c:pt idx="7">
                  <c:v>0.04175</c:v>
                </c:pt>
                <c:pt idx="8">
                  <c:v>0.0434166666666667</c:v>
                </c:pt>
                <c:pt idx="9">
                  <c:v>0.044</c:v>
                </c:pt>
                <c:pt idx="10">
                  <c:v>0.0448333333333333</c:v>
                </c:pt>
                <c:pt idx="11">
                  <c:v>0.0491666666666667</c:v>
                </c:pt>
                <c:pt idx="12">
                  <c:v>0.0503333333333333</c:v>
                </c:pt>
                <c:pt idx="13">
                  <c:v>0.0508333333333333</c:v>
                </c:pt>
                <c:pt idx="14">
                  <c:v>0.0493333333333333</c:v>
                </c:pt>
                <c:pt idx="15">
                  <c:v>0.0505833333333333</c:v>
                </c:pt>
                <c:pt idx="16">
                  <c:v>0.0501666666666667</c:v>
                </c:pt>
                <c:pt idx="17">
                  <c:v>0.05375</c:v>
                </c:pt>
                <c:pt idx="18">
                  <c:v>0.0500833333333333</c:v>
                </c:pt>
                <c:pt idx="19">
                  <c:v>0.0514166666666667</c:v>
                </c:pt>
                <c:pt idx="20">
                  <c:v>0.0625</c:v>
                </c:pt>
                <c:pt idx="21">
                  <c:v>0.0604166666666667</c:v>
                </c:pt>
                <c:pt idx="22">
                  <c:v>0.06225</c:v>
                </c:pt>
                <c:pt idx="23">
                  <c:v>0.05625</c:v>
                </c:pt>
                <c:pt idx="24">
                  <c:v>0.06425</c:v>
                </c:pt>
                <c:pt idx="25">
                  <c:v>0.0599166666666667</c:v>
                </c:pt>
                <c:pt idx="26">
                  <c:v>0.0678333333333333</c:v>
                </c:pt>
                <c:pt idx="27">
                  <c:v>0.0689166666666667</c:v>
                </c:pt>
                <c:pt idx="28">
                  <c:v>0.0648333333333333</c:v>
                </c:pt>
                <c:pt idx="29">
                  <c:v>0.07375</c:v>
                </c:pt>
                <c:pt idx="30">
                  <c:v>0.0684166666666667</c:v>
                </c:pt>
                <c:pt idx="31">
                  <c:v>0.0709166666666667</c:v>
                </c:pt>
                <c:pt idx="32">
                  <c:v>0.07225</c:v>
                </c:pt>
                <c:pt idx="33">
                  <c:v>0.0793333333333334</c:v>
                </c:pt>
                <c:pt idx="34">
                  <c:v>0.0789166666666667</c:v>
                </c:pt>
                <c:pt idx="35">
                  <c:v>0.0913333333333333</c:v>
                </c:pt>
                <c:pt idx="36">
                  <c:v>0.0860833333333333</c:v>
                </c:pt>
                <c:pt idx="37">
                  <c:v>0.085</c:v>
                </c:pt>
                <c:pt idx="38">
                  <c:v>0.0928333333333333</c:v>
                </c:pt>
                <c:pt idx="39">
                  <c:v>0.09325</c:v>
                </c:pt>
                <c:pt idx="40">
                  <c:v>0.0961666666666667</c:v>
                </c:pt>
                <c:pt idx="41">
                  <c:v>0.0965833333333333</c:v>
                </c:pt>
                <c:pt idx="42">
                  <c:v>0.0985</c:v>
                </c:pt>
                <c:pt idx="43">
                  <c:v>0.1075</c:v>
                </c:pt>
                <c:pt idx="44">
                  <c:v>0.113416666666667</c:v>
                </c:pt>
                <c:pt idx="45">
                  <c:v>0.12</c:v>
                </c:pt>
                <c:pt idx="46">
                  <c:v>0.112583333333333</c:v>
                </c:pt>
                <c:pt idx="47">
                  <c:v>0.121833333333333</c:v>
                </c:pt>
                <c:pt idx="48">
                  <c:v>0.127333333333333</c:v>
                </c:pt>
                <c:pt idx="49">
                  <c:v>0.12575</c:v>
                </c:pt>
                <c:pt idx="50">
                  <c:v>0.131083333333333</c:v>
                </c:pt>
                <c:pt idx="51">
                  <c:v>0.1365</c:v>
                </c:pt>
                <c:pt idx="52">
                  <c:v>0.148666666666667</c:v>
                </c:pt>
                <c:pt idx="53">
                  <c:v>0.138</c:v>
                </c:pt>
                <c:pt idx="54">
                  <c:v>0.14975</c:v>
                </c:pt>
                <c:pt idx="55">
                  <c:v>0.15975</c:v>
                </c:pt>
                <c:pt idx="56">
                  <c:v>0.160083333333333</c:v>
                </c:pt>
                <c:pt idx="57">
                  <c:v>0.14875</c:v>
                </c:pt>
                <c:pt idx="58">
                  <c:v>0.159</c:v>
                </c:pt>
                <c:pt idx="59">
                  <c:v>0.166</c:v>
                </c:pt>
                <c:pt idx="60">
                  <c:v>0.17125</c:v>
                </c:pt>
                <c:pt idx="61">
                  <c:v>0.173666666666667</c:v>
                </c:pt>
                <c:pt idx="62">
                  <c:v>0.183583333333333</c:v>
                </c:pt>
                <c:pt idx="63">
                  <c:v>0.19975</c:v>
                </c:pt>
                <c:pt idx="64">
                  <c:v>0.194416666666667</c:v>
                </c:pt>
                <c:pt idx="65">
                  <c:v>0.192916666666667</c:v>
                </c:pt>
                <c:pt idx="66">
                  <c:v>0.208</c:v>
                </c:pt>
                <c:pt idx="67">
                  <c:v>0.21675</c:v>
                </c:pt>
                <c:pt idx="68">
                  <c:v>0.214333333333333</c:v>
                </c:pt>
                <c:pt idx="69">
                  <c:v>0.2285</c:v>
                </c:pt>
                <c:pt idx="70">
                  <c:v>0.222916666666667</c:v>
                </c:pt>
                <c:pt idx="71">
                  <c:v>0.2385</c:v>
                </c:pt>
                <c:pt idx="72">
                  <c:v>0.241166666666667</c:v>
                </c:pt>
                <c:pt idx="73">
                  <c:v>0.250833333333333</c:v>
                </c:pt>
                <c:pt idx="74">
                  <c:v>0.269416666666667</c:v>
                </c:pt>
                <c:pt idx="75">
                  <c:v>0.258916666666667</c:v>
                </c:pt>
                <c:pt idx="76">
                  <c:v>0.266166666666667</c:v>
                </c:pt>
                <c:pt idx="77">
                  <c:v>0.280166666666667</c:v>
                </c:pt>
                <c:pt idx="78">
                  <c:v>0.293666666666667</c:v>
                </c:pt>
                <c:pt idx="79">
                  <c:v>0.28975</c:v>
                </c:pt>
                <c:pt idx="80">
                  <c:v>0.298916666666667</c:v>
                </c:pt>
                <c:pt idx="81">
                  <c:v>0.29625</c:v>
                </c:pt>
                <c:pt idx="82">
                  <c:v>0.311333333333333</c:v>
                </c:pt>
                <c:pt idx="83">
                  <c:v>0.319583333333333</c:v>
                </c:pt>
                <c:pt idx="84">
                  <c:v>0.32325</c:v>
                </c:pt>
                <c:pt idx="85">
                  <c:v>0.3405</c:v>
                </c:pt>
                <c:pt idx="86">
                  <c:v>0.339666666666667</c:v>
                </c:pt>
                <c:pt idx="87">
                  <c:v>0.331833333333333</c:v>
                </c:pt>
                <c:pt idx="88">
                  <c:v>0.337416666666667</c:v>
                </c:pt>
                <c:pt idx="89">
                  <c:v>0.337583333333333</c:v>
                </c:pt>
                <c:pt idx="90">
                  <c:v>0.335</c:v>
                </c:pt>
                <c:pt idx="91">
                  <c:v>0.3415</c:v>
                </c:pt>
                <c:pt idx="92">
                  <c:v>0.345083333333333</c:v>
                </c:pt>
                <c:pt idx="93">
                  <c:v>0.35625</c:v>
                </c:pt>
                <c:pt idx="94">
                  <c:v>0.349583333333333</c:v>
                </c:pt>
                <c:pt idx="95">
                  <c:v>0.35925</c:v>
                </c:pt>
                <c:pt idx="96">
                  <c:v>0.369333333333333</c:v>
                </c:pt>
                <c:pt idx="97">
                  <c:v>0.37025</c:v>
                </c:pt>
                <c:pt idx="98">
                  <c:v>0.3715</c:v>
                </c:pt>
                <c:pt idx="99">
                  <c:v>0.385416666666667</c:v>
                </c:pt>
                <c:pt idx="100">
                  <c:v>0.381416666666667</c:v>
                </c:pt>
                <c:pt idx="101">
                  <c:v>0.385583333333333</c:v>
                </c:pt>
                <c:pt idx="102">
                  <c:v>0.38825</c:v>
                </c:pt>
                <c:pt idx="103">
                  <c:v>0.399</c:v>
                </c:pt>
                <c:pt idx="104">
                  <c:v>0.393666666666667</c:v>
                </c:pt>
                <c:pt idx="105">
                  <c:v>0.412</c:v>
                </c:pt>
                <c:pt idx="106">
                  <c:v>0.402666666666667</c:v>
                </c:pt>
                <c:pt idx="107">
                  <c:v>0.407666666666667</c:v>
                </c:pt>
                <c:pt idx="108">
                  <c:v>0.416333333333333</c:v>
                </c:pt>
                <c:pt idx="109">
                  <c:v>0.421583333333333</c:v>
                </c:pt>
                <c:pt idx="110">
                  <c:v>0.426083333333333</c:v>
                </c:pt>
                <c:pt idx="111">
                  <c:v>0.419833333333333</c:v>
                </c:pt>
                <c:pt idx="112">
                  <c:v>0.423916666666667</c:v>
                </c:pt>
                <c:pt idx="113">
                  <c:v>0.4195</c:v>
                </c:pt>
                <c:pt idx="114">
                  <c:v>0.423583333333333</c:v>
                </c:pt>
                <c:pt idx="115">
                  <c:v>0.4255</c:v>
                </c:pt>
                <c:pt idx="116">
                  <c:v>0.421166666666667</c:v>
                </c:pt>
                <c:pt idx="117">
                  <c:v>0.43625</c:v>
                </c:pt>
                <c:pt idx="118">
                  <c:v>0.427083333333333</c:v>
                </c:pt>
                <c:pt idx="119">
                  <c:v>0.434166666666667</c:v>
                </c:pt>
                <c:pt idx="120">
                  <c:v>0.431416666666667</c:v>
                </c:pt>
                <c:pt idx="121">
                  <c:v>0.425166666666667</c:v>
                </c:pt>
                <c:pt idx="122">
                  <c:v>0.427416666666667</c:v>
                </c:pt>
                <c:pt idx="123">
                  <c:v>0.426833333333333</c:v>
                </c:pt>
                <c:pt idx="124">
                  <c:v>0.424166666666667</c:v>
                </c:pt>
                <c:pt idx="125">
                  <c:v>0.423083333333333</c:v>
                </c:pt>
                <c:pt idx="126">
                  <c:v>0.423166666666667</c:v>
                </c:pt>
                <c:pt idx="127">
                  <c:v>0.4235</c:v>
                </c:pt>
                <c:pt idx="128">
                  <c:v>0.433583333333333</c:v>
                </c:pt>
                <c:pt idx="129">
                  <c:v>0.425083333333333</c:v>
                </c:pt>
                <c:pt idx="130">
                  <c:v>0.422083333333333</c:v>
                </c:pt>
                <c:pt idx="131">
                  <c:v>0.42025</c:v>
                </c:pt>
                <c:pt idx="132">
                  <c:v>0.426666666666667</c:v>
                </c:pt>
                <c:pt idx="133">
                  <c:v>0.424833333333333</c:v>
                </c:pt>
                <c:pt idx="134">
                  <c:v>0.425083333333333</c:v>
                </c:pt>
                <c:pt idx="135">
                  <c:v>0.42225</c:v>
                </c:pt>
                <c:pt idx="136">
                  <c:v>0.4215</c:v>
                </c:pt>
                <c:pt idx="137">
                  <c:v>0.411333333333333</c:v>
                </c:pt>
                <c:pt idx="138">
                  <c:v>0.415166666666667</c:v>
                </c:pt>
                <c:pt idx="139">
                  <c:v>0.425333333333333</c:v>
                </c:pt>
                <c:pt idx="140">
                  <c:v>0.428166666666667</c:v>
                </c:pt>
                <c:pt idx="141">
                  <c:v>0.419916666666667</c:v>
                </c:pt>
                <c:pt idx="142">
                  <c:v>0.416333333333333</c:v>
                </c:pt>
                <c:pt idx="143">
                  <c:v>0.422583333333333</c:v>
                </c:pt>
                <c:pt idx="144">
                  <c:v>0.416916666666667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00107808"/>
        <c:axId val="-2000105168"/>
      </c:scatterChart>
      <c:valAx>
        <c:axId val="-2000107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00105168"/>
        <c:crossesAt val="0.01"/>
        <c:crossBetween val="midCat"/>
      </c:valAx>
      <c:valAx>
        <c:axId val="-2000105168"/>
        <c:scaling>
          <c:logBase val="10.0"/>
          <c:orientation val="minMax"/>
          <c:max val="1.2"/>
          <c:min val="0.01"/>
        </c:scaling>
        <c:delete val="0"/>
        <c:axPos val="l"/>
        <c:numFmt formatCode="General" sourceLinked="1"/>
        <c:majorTickMark val="out"/>
        <c:minorTickMark val="none"/>
        <c:tickLblPos val="nextTo"/>
        <c:crossAx val="-2000107808"/>
        <c:crosses val="autoZero"/>
        <c:crossBetween val="midCat"/>
      </c:valAx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</c:spPr>
  <c:txPr>
    <a:bodyPr/>
    <a:lstStyle/>
    <a:p>
      <a:pPr>
        <a:defRPr sz="1100">
          <a:latin typeface="Arial" charset="0"/>
          <a:ea typeface="Arial" charset="0"/>
          <a:cs typeface="Arial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480408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85725" indent="-85725" defTabSz="457200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6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  <a:lvl2pPr>
              <a:defRPr>
                <a:latin typeface="+mn-lt"/>
                <a:ea typeface="+mn-ea"/>
                <a:cs typeface="+mn-cs"/>
                <a:sym typeface="Calibri"/>
              </a:defRPr>
            </a:lvl2pPr>
            <a:lvl3pPr>
              <a:defRPr>
                <a:latin typeface="+mn-lt"/>
                <a:ea typeface="+mn-ea"/>
                <a:cs typeface="+mn-cs"/>
                <a:sym typeface="Calibri"/>
              </a:defRPr>
            </a:lvl3pPr>
            <a:lvl4pPr>
              <a:defRPr>
                <a:latin typeface="+mn-lt"/>
                <a:ea typeface="+mn-ea"/>
                <a:cs typeface="+mn-cs"/>
                <a:sym typeface="Calibri"/>
              </a:defRPr>
            </a:lvl4pPr>
            <a:lvl5pPr>
              <a:defRPr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90575" indent="-333375">
              <a:spcBef>
                <a:spcPts val="6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>
              <a:spcBef>
                <a:spcPts val="6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>
              <a:spcBef>
                <a:spcPts val="6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>
              <a:spcBef>
                <a:spcPts val="6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  <a:lvl2pPr>
              <a:defRPr>
                <a:latin typeface="+mn-lt"/>
                <a:ea typeface="+mn-ea"/>
                <a:cs typeface="+mn-cs"/>
                <a:sym typeface="Calibri"/>
              </a:defRPr>
            </a:lvl2pPr>
            <a:lvl3pPr>
              <a:defRPr>
                <a:latin typeface="+mn-lt"/>
                <a:ea typeface="+mn-ea"/>
                <a:cs typeface="+mn-cs"/>
                <a:sym typeface="Calibri"/>
              </a:defRPr>
            </a:lvl3pPr>
            <a:lvl4pPr>
              <a:defRPr>
                <a:latin typeface="+mn-lt"/>
                <a:ea typeface="+mn-ea"/>
                <a:cs typeface="+mn-cs"/>
                <a:sym typeface="Calibri"/>
              </a:defRPr>
            </a:lvl4pPr>
            <a:lvl5pPr>
              <a:defRPr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  <a:lvl2pPr>
              <a:defRPr>
                <a:latin typeface="+mn-lt"/>
                <a:ea typeface="+mn-ea"/>
                <a:cs typeface="+mn-cs"/>
                <a:sym typeface="Calibri"/>
              </a:defRPr>
            </a:lvl2pPr>
            <a:lvl3pPr>
              <a:defRPr>
                <a:latin typeface="+mn-lt"/>
                <a:ea typeface="+mn-ea"/>
                <a:cs typeface="+mn-cs"/>
                <a:sym typeface="Calibri"/>
              </a:defRPr>
            </a:lvl3pPr>
            <a:lvl4pPr>
              <a:defRPr>
                <a:latin typeface="+mn-lt"/>
                <a:ea typeface="+mn-ea"/>
                <a:cs typeface="+mn-cs"/>
                <a:sym typeface="Calibri"/>
              </a:defRPr>
            </a:lvl4pPr>
            <a:lvl5pPr>
              <a:defRPr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3429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1pPr>
      <a:lvl2pPr marL="783771" marR="0" indent="-326571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2pPr>
      <a:lvl3pPr marL="1219200" marR="0" indent="-3048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3pPr>
      <a:lvl4pPr marL="17373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4pPr>
      <a:lvl5pPr marL="21945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5pPr>
      <a:lvl6pPr marL="26517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6pPr>
      <a:lvl7pPr marL="31089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7pPr>
      <a:lvl8pPr marL="3566159" marR="0" indent="-36575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8pPr>
      <a:lvl9pPr marL="4023359" marR="0" indent="-36575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png"/><Relationship Id="rId8" Type="http://schemas.microsoft.com/office/2007/relationships/hdphoto" Target="../media/hdphoto3.wdp"/><Relationship Id="rId9" Type="http://schemas.openxmlformats.org/officeDocument/2006/relationships/image" Target="../media/image8.png"/><Relationship Id="rId10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6" Type="http://schemas.microsoft.com/office/2007/relationships/hdphoto" Target="../media/hdphoto7.wdp"/><Relationship Id="rId7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1853382" y="214617"/>
            <a:ext cx="671914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r>
              <a:rPr>
                <a:latin typeface="Arial" charset="0"/>
                <a:ea typeface="Arial" charset="0"/>
                <a:cs typeface="Arial" charset="0"/>
              </a:rPr>
              <a:t>Transcription factors change a cell’s genetic program</a:t>
            </a:r>
          </a:p>
        </p:txBody>
      </p:sp>
      <p:sp>
        <p:nvSpPr>
          <p:cNvPr id="113" name="Shape 113"/>
          <p:cNvSpPr/>
          <p:nvPr/>
        </p:nvSpPr>
        <p:spPr>
          <a:xfrm>
            <a:off x="558700" y="1621456"/>
            <a:ext cx="4841455" cy="146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20135" y="0"/>
                </a:lnTo>
                <a:cubicBezTo>
                  <a:pt x="20345" y="0"/>
                  <a:pt x="20503" y="0"/>
                  <a:pt x="20638" y="29"/>
                </a:cubicBezTo>
                <a:cubicBezTo>
                  <a:pt x="20772" y="58"/>
                  <a:pt x="20882" y="116"/>
                  <a:pt x="20995" y="232"/>
                </a:cubicBezTo>
                <a:cubicBezTo>
                  <a:pt x="21119" y="377"/>
                  <a:pt x="21230" y="607"/>
                  <a:pt x="21321" y="901"/>
                </a:cubicBezTo>
                <a:cubicBezTo>
                  <a:pt x="21412" y="1195"/>
                  <a:pt x="21483" y="1552"/>
                  <a:pt x="21528" y="1952"/>
                </a:cubicBezTo>
                <a:cubicBezTo>
                  <a:pt x="21564" y="2317"/>
                  <a:pt x="21582" y="2672"/>
                  <a:pt x="21591" y="3107"/>
                </a:cubicBezTo>
                <a:cubicBezTo>
                  <a:pt x="21600" y="3542"/>
                  <a:pt x="21600" y="4058"/>
                  <a:pt x="21600" y="4746"/>
                </a:cubicBezTo>
                <a:lnTo>
                  <a:pt x="21600" y="16875"/>
                </a:lnTo>
                <a:cubicBezTo>
                  <a:pt x="21600" y="17552"/>
                  <a:pt x="21600" y="18063"/>
                  <a:pt x="21591" y="18495"/>
                </a:cubicBezTo>
                <a:cubicBezTo>
                  <a:pt x="21582" y="18928"/>
                  <a:pt x="21564" y="19283"/>
                  <a:pt x="21528" y="19648"/>
                </a:cubicBezTo>
                <a:cubicBezTo>
                  <a:pt x="21483" y="20048"/>
                  <a:pt x="21412" y="20405"/>
                  <a:pt x="21321" y="20699"/>
                </a:cubicBezTo>
                <a:cubicBezTo>
                  <a:pt x="21230" y="20993"/>
                  <a:pt x="21119" y="21223"/>
                  <a:pt x="20995" y="21368"/>
                </a:cubicBezTo>
                <a:cubicBezTo>
                  <a:pt x="20882" y="21484"/>
                  <a:pt x="20772" y="21542"/>
                  <a:pt x="20637" y="21571"/>
                </a:cubicBezTo>
                <a:cubicBezTo>
                  <a:pt x="20502" y="21600"/>
                  <a:pt x="20342" y="21600"/>
                  <a:pt x="20129" y="21600"/>
                </a:cubicBezTo>
                <a:lnTo>
                  <a:pt x="1465" y="21600"/>
                </a:lnTo>
                <a:cubicBezTo>
                  <a:pt x="1255" y="21600"/>
                  <a:pt x="1097" y="21600"/>
                  <a:pt x="962" y="21571"/>
                </a:cubicBezTo>
                <a:cubicBezTo>
                  <a:pt x="828" y="21542"/>
                  <a:pt x="718" y="21484"/>
                  <a:pt x="605" y="21368"/>
                </a:cubicBezTo>
                <a:cubicBezTo>
                  <a:pt x="481" y="21223"/>
                  <a:pt x="370" y="20993"/>
                  <a:pt x="279" y="20699"/>
                </a:cubicBezTo>
                <a:cubicBezTo>
                  <a:pt x="188" y="20405"/>
                  <a:pt x="117" y="20048"/>
                  <a:pt x="72" y="19648"/>
                </a:cubicBezTo>
                <a:cubicBezTo>
                  <a:pt x="36" y="19283"/>
                  <a:pt x="18" y="18928"/>
                  <a:pt x="9" y="18493"/>
                </a:cubicBezTo>
                <a:cubicBezTo>
                  <a:pt x="0" y="18058"/>
                  <a:pt x="0" y="17542"/>
                  <a:pt x="0" y="16854"/>
                </a:cubicBezTo>
                <a:lnTo>
                  <a:pt x="0" y="4725"/>
                </a:lnTo>
                <a:cubicBezTo>
                  <a:pt x="0" y="4048"/>
                  <a:pt x="0" y="3537"/>
                  <a:pt x="9" y="3105"/>
                </a:cubicBezTo>
                <a:cubicBezTo>
                  <a:pt x="18" y="2672"/>
                  <a:pt x="36" y="2317"/>
                  <a:pt x="72" y="1952"/>
                </a:cubicBezTo>
                <a:cubicBezTo>
                  <a:pt x="117" y="1552"/>
                  <a:pt x="188" y="1195"/>
                  <a:pt x="279" y="901"/>
                </a:cubicBezTo>
                <a:cubicBezTo>
                  <a:pt x="370" y="607"/>
                  <a:pt x="481" y="377"/>
                  <a:pt x="605" y="232"/>
                </a:cubicBezTo>
                <a:cubicBezTo>
                  <a:pt x="718" y="116"/>
                  <a:pt x="828" y="58"/>
                  <a:pt x="963" y="29"/>
                </a:cubicBezTo>
                <a:cubicBezTo>
                  <a:pt x="1098" y="0"/>
                  <a:pt x="1258" y="0"/>
                  <a:pt x="1471" y="0"/>
                </a:cubicBezTo>
                <a:lnTo>
                  <a:pt x="1465" y="0"/>
                </a:lnTo>
                <a:close/>
              </a:path>
            </a:pathLst>
          </a:custGeom>
          <a:solidFill>
            <a:srgbClr val="FFD2F3"/>
          </a:solidFill>
          <a:ln w="25400">
            <a:solidFill>
              <a:srgbClr val="FF40FF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5409092" y="1941474"/>
            <a:ext cx="2144114" cy="560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133" extrusionOk="0">
                <a:moveTo>
                  <a:pt x="0" y="12540"/>
                </a:moveTo>
                <a:cubicBezTo>
                  <a:pt x="1112" y="1932"/>
                  <a:pt x="5339" y="-3131"/>
                  <a:pt x="8764" y="2046"/>
                </a:cubicBezTo>
                <a:cubicBezTo>
                  <a:pt x="10897" y="5270"/>
                  <a:pt x="12094" y="12125"/>
                  <a:pt x="14298" y="14851"/>
                </a:cubicBezTo>
                <a:cubicBezTo>
                  <a:pt x="17221" y="18469"/>
                  <a:pt x="20601" y="14138"/>
                  <a:pt x="21600" y="5491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1" name="Group 121"/>
          <p:cNvGrpSpPr/>
          <p:nvPr/>
        </p:nvGrpSpPr>
        <p:grpSpPr>
          <a:xfrm>
            <a:off x="1718071" y="2472085"/>
            <a:ext cx="3445087" cy="281865"/>
            <a:chOff x="0" y="0"/>
            <a:chExt cx="3445085" cy="281864"/>
          </a:xfrm>
        </p:grpSpPr>
        <p:grpSp>
          <p:nvGrpSpPr>
            <p:cNvPr id="117" name="Group 117"/>
            <p:cNvGrpSpPr/>
            <p:nvPr/>
          </p:nvGrpSpPr>
          <p:grpSpPr>
            <a:xfrm>
              <a:off x="0" y="0"/>
              <a:ext cx="1832186" cy="269164"/>
              <a:chOff x="0" y="0"/>
              <a:chExt cx="1832185" cy="269163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215262" y="-1"/>
                <a:ext cx="1616924" cy="269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57" extrusionOk="0">
                    <a:moveTo>
                      <a:pt x="0" y="8772"/>
                    </a:moveTo>
                    <a:cubicBezTo>
                      <a:pt x="1294" y="16878"/>
                      <a:pt x="3510" y="19600"/>
                      <a:pt x="5404" y="15418"/>
                    </a:cubicBezTo>
                    <a:cubicBezTo>
                      <a:pt x="6976" y="11946"/>
                      <a:pt x="8027" y="3958"/>
                      <a:pt x="9689" y="1101"/>
                    </a:cubicBezTo>
                    <a:cubicBezTo>
                      <a:pt x="10986" y="-1128"/>
                      <a:pt x="12287" y="144"/>
                      <a:pt x="13409" y="3859"/>
                    </a:cubicBezTo>
                    <a:cubicBezTo>
                      <a:pt x="14461" y="7341"/>
                      <a:pt x="15241" y="12861"/>
                      <a:pt x="16358" y="15756"/>
                    </a:cubicBezTo>
                    <a:cubicBezTo>
                      <a:pt x="18178" y="20472"/>
                      <a:pt x="20412" y="17739"/>
                      <a:pt x="21600" y="9362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0" y="-1"/>
                <a:ext cx="1616924" cy="269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57" extrusionOk="0">
                    <a:moveTo>
                      <a:pt x="0" y="8772"/>
                    </a:moveTo>
                    <a:cubicBezTo>
                      <a:pt x="1294" y="16878"/>
                      <a:pt x="3510" y="19600"/>
                      <a:pt x="5404" y="15418"/>
                    </a:cubicBezTo>
                    <a:cubicBezTo>
                      <a:pt x="6976" y="11946"/>
                      <a:pt x="8027" y="3958"/>
                      <a:pt x="9689" y="1101"/>
                    </a:cubicBezTo>
                    <a:cubicBezTo>
                      <a:pt x="10986" y="-1128"/>
                      <a:pt x="12287" y="144"/>
                      <a:pt x="13409" y="3859"/>
                    </a:cubicBezTo>
                    <a:cubicBezTo>
                      <a:pt x="14461" y="7341"/>
                      <a:pt x="15241" y="12861"/>
                      <a:pt x="16358" y="15756"/>
                    </a:cubicBezTo>
                    <a:cubicBezTo>
                      <a:pt x="18178" y="20472"/>
                      <a:pt x="20412" y="17739"/>
                      <a:pt x="21600" y="9362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10800000" flipH="1">
              <a:off x="1612900" y="12699"/>
              <a:ext cx="1832186" cy="269165"/>
              <a:chOff x="0" y="0"/>
              <a:chExt cx="1832185" cy="269163"/>
            </a:xfrm>
          </p:grpSpPr>
          <p:sp>
            <p:nvSpPr>
              <p:cNvPr id="118" name="Shape 118"/>
              <p:cNvSpPr/>
              <p:nvPr/>
            </p:nvSpPr>
            <p:spPr>
              <a:xfrm>
                <a:off x="215262" y="-1"/>
                <a:ext cx="1616924" cy="269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57" extrusionOk="0">
                    <a:moveTo>
                      <a:pt x="0" y="8772"/>
                    </a:moveTo>
                    <a:cubicBezTo>
                      <a:pt x="1294" y="16878"/>
                      <a:pt x="3510" y="19600"/>
                      <a:pt x="5404" y="15418"/>
                    </a:cubicBezTo>
                    <a:cubicBezTo>
                      <a:pt x="6976" y="11946"/>
                      <a:pt x="8027" y="3958"/>
                      <a:pt x="9689" y="1101"/>
                    </a:cubicBezTo>
                    <a:cubicBezTo>
                      <a:pt x="10986" y="-1128"/>
                      <a:pt x="12287" y="144"/>
                      <a:pt x="13409" y="3859"/>
                    </a:cubicBezTo>
                    <a:cubicBezTo>
                      <a:pt x="14461" y="7341"/>
                      <a:pt x="15241" y="12861"/>
                      <a:pt x="16358" y="15756"/>
                    </a:cubicBezTo>
                    <a:cubicBezTo>
                      <a:pt x="18178" y="20472"/>
                      <a:pt x="20412" y="17739"/>
                      <a:pt x="21600" y="9362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0" y="-1"/>
                <a:ext cx="1616924" cy="269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57" extrusionOk="0">
                    <a:moveTo>
                      <a:pt x="0" y="8772"/>
                    </a:moveTo>
                    <a:cubicBezTo>
                      <a:pt x="1294" y="16878"/>
                      <a:pt x="3510" y="19600"/>
                      <a:pt x="5404" y="15418"/>
                    </a:cubicBezTo>
                    <a:cubicBezTo>
                      <a:pt x="6976" y="11946"/>
                      <a:pt x="8027" y="3958"/>
                      <a:pt x="9689" y="1101"/>
                    </a:cubicBezTo>
                    <a:cubicBezTo>
                      <a:pt x="10986" y="-1128"/>
                      <a:pt x="12287" y="144"/>
                      <a:pt x="13409" y="3859"/>
                    </a:cubicBezTo>
                    <a:cubicBezTo>
                      <a:pt x="14461" y="7341"/>
                      <a:pt x="15241" y="12861"/>
                      <a:pt x="16358" y="15756"/>
                    </a:cubicBezTo>
                    <a:cubicBezTo>
                      <a:pt x="18178" y="20472"/>
                      <a:pt x="20412" y="17739"/>
                      <a:pt x="21600" y="9362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122" name="Shape 122"/>
          <p:cNvSpPr/>
          <p:nvPr/>
        </p:nvSpPr>
        <p:spPr>
          <a:xfrm>
            <a:off x="663386" y="711025"/>
            <a:ext cx="624534" cy="1243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0" y="0"/>
                </a:moveTo>
                <a:lnTo>
                  <a:pt x="17586" y="169"/>
                </a:lnTo>
                <a:lnTo>
                  <a:pt x="12254" y="5643"/>
                </a:lnTo>
                <a:lnTo>
                  <a:pt x="20903" y="5491"/>
                </a:lnTo>
                <a:lnTo>
                  <a:pt x="13685" y="13092"/>
                </a:lnTo>
                <a:lnTo>
                  <a:pt x="21600" y="12947"/>
                </a:lnTo>
                <a:lnTo>
                  <a:pt x="10579" y="21600"/>
                </a:lnTo>
                <a:lnTo>
                  <a:pt x="8789" y="11530"/>
                </a:lnTo>
                <a:lnTo>
                  <a:pt x="3761" y="11525"/>
                </a:lnTo>
                <a:lnTo>
                  <a:pt x="7024" y="5945"/>
                </a:lnTo>
                <a:lnTo>
                  <a:pt x="0" y="5951"/>
                </a:lnTo>
                <a:lnTo>
                  <a:pt x="530" y="0"/>
                </a:lnTo>
                <a:close/>
              </a:path>
            </a:pathLst>
          </a:custGeom>
          <a:solidFill>
            <a:srgbClr val="FFE935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1879500" y="4748014"/>
            <a:ext cx="4841455" cy="146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20135" y="0"/>
                </a:lnTo>
                <a:cubicBezTo>
                  <a:pt x="20345" y="0"/>
                  <a:pt x="20503" y="0"/>
                  <a:pt x="20638" y="29"/>
                </a:cubicBezTo>
                <a:cubicBezTo>
                  <a:pt x="20772" y="58"/>
                  <a:pt x="20882" y="116"/>
                  <a:pt x="20995" y="232"/>
                </a:cubicBezTo>
                <a:cubicBezTo>
                  <a:pt x="21119" y="377"/>
                  <a:pt x="21230" y="607"/>
                  <a:pt x="21321" y="901"/>
                </a:cubicBezTo>
                <a:cubicBezTo>
                  <a:pt x="21412" y="1195"/>
                  <a:pt x="21483" y="1552"/>
                  <a:pt x="21528" y="1952"/>
                </a:cubicBezTo>
                <a:cubicBezTo>
                  <a:pt x="21564" y="2317"/>
                  <a:pt x="21582" y="2672"/>
                  <a:pt x="21591" y="3107"/>
                </a:cubicBezTo>
                <a:cubicBezTo>
                  <a:pt x="21600" y="3542"/>
                  <a:pt x="21600" y="4058"/>
                  <a:pt x="21600" y="4746"/>
                </a:cubicBezTo>
                <a:lnTo>
                  <a:pt x="21600" y="16875"/>
                </a:lnTo>
                <a:cubicBezTo>
                  <a:pt x="21600" y="17552"/>
                  <a:pt x="21600" y="18063"/>
                  <a:pt x="21591" y="18495"/>
                </a:cubicBezTo>
                <a:cubicBezTo>
                  <a:pt x="21582" y="18928"/>
                  <a:pt x="21564" y="19283"/>
                  <a:pt x="21528" y="19648"/>
                </a:cubicBezTo>
                <a:cubicBezTo>
                  <a:pt x="21483" y="20048"/>
                  <a:pt x="21412" y="20405"/>
                  <a:pt x="21321" y="20699"/>
                </a:cubicBezTo>
                <a:cubicBezTo>
                  <a:pt x="21230" y="20993"/>
                  <a:pt x="21119" y="21223"/>
                  <a:pt x="20995" y="21368"/>
                </a:cubicBezTo>
                <a:cubicBezTo>
                  <a:pt x="20882" y="21484"/>
                  <a:pt x="20772" y="21542"/>
                  <a:pt x="20637" y="21571"/>
                </a:cubicBezTo>
                <a:cubicBezTo>
                  <a:pt x="20502" y="21600"/>
                  <a:pt x="20342" y="21600"/>
                  <a:pt x="20129" y="21600"/>
                </a:cubicBezTo>
                <a:lnTo>
                  <a:pt x="1465" y="21600"/>
                </a:lnTo>
                <a:cubicBezTo>
                  <a:pt x="1255" y="21600"/>
                  <a:pt x="1097" y="21600"/>
                  <a:pt x="962" y="21571"/>
                </a:cubicBezTo>
                <a:cubicBezTo>
                  <a:pt x="828" y="21542"/>
                  <a:pt x="718" y="21484"/>
                  <a:pt x="605" y="21368"/>
                </a:cubicBezTo>
                <a:cubicBezTo>
                  <a:pt x="481" y="21223"/>
                  <a:pt x="370" y="20993"/>
                  <a:pt x="279" y="20699"/>
                </a:cubicBezTo>
                <a:cubicBezTo>
                  <a:pt x="188" y="20405"/>
                  <a:pt x="117" y="20048"/>
                  <a:pt x="72" y="19648"/>
                </a:cubicBezTo>
                <a:cubicBezTo>
                  <a:pt x="36" y="19283"/>
                  <a:pt x="18" y="18928"/>
                  <a:pt x="9" y="18493"/>
                </a:cubicBezTo>
                <a:cubicBezTo>
                  <a:pt x="0" y="18058"/>
                  <a:pt x="0" y="17542"/>
                  <a:pt x="0" y="16854"/>
                </a:cubicBezTo>
                <a:lnTo>
                  <a:pt x="0" y="4725"/>
                </a:lnTo>
                <a:cubicBezTo>
                  <a:pt x="0" y="4048"/>
                  <a:pt x="0" y="3537"/>
                  <a:pt x="9" y="3105"/>
                </a:cubicBezTo>
                <a:cubicBezTo>
                  <a:pt x="18" y="2672"/>
                  <a:pt x="36" y="2317"/>
                  <a:pt x="72" y="1952"/>
                </a:cubicBezTo>
                <a:cubicBezTo>
                  <a:pt x="117" y="1552"/>
                  <a:pt x="188" y="1195"/>
                  <a:pt x="279" y="901"/>
                </a:cubicBezTo>
                <a:cubicBezTo>
                  <a:pt x="370" y="607"/>
                  <a:pt x="481" y="377"/>
                  <a:pt x="605" y="232"/>
                </a:cubicBezTo>
                <a:cubicBezTo>
                  <a:pt x="718" y="116"/>
                  <a:pt x="828" y="58"/>
                  <a:pt x="963" y="29"/>
                </a:cubicBezTo>
                <a:cubicBezTo>
                  <a:pt x="1098" y="0"/>
                  <a:pt x="1258" y="0"/>
                  <a:pt x="1471" y="0"/>
                </a:cubicBezTo>
                <a:lnTo>
                  <a:pt x="1465" y="0"/>
                </a:lnTo>
                <a:close/>
              </a:path>
            </a:pathLst>
          </a:custGeom>
          <a:solidFill>
            <a:srgbClr val="FFD2F3"/>
          </a:solidFill>
          <a:ln w="25400">
            <a:solidFill>
              <a:srgbClr val="FF40FF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729893" y="5068032"/>
            <a:ext cx="2144113" cy="560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133" extrusionOk="0">
                <a:moveTo>
                  <a:pt x="0" y="12540"/>
                </a:moveTo>
                <a:cubicBezTo>
                  <a:pt x="1112" y="1932"/>
                  <a:pt x="5339" y="-3131"/>
                  <a:pt x="8764" y="2046"/>
                </a:cubicBezTo>
                <a:cubicBezTo>
                  <a:pt x="10897" y="5270"/>
                  <a:pt x="12094" y="12125"/>
                  <a:pt x="14298" y="14851"/>
                </a:cubicBezTo>
                <a:cubicBezTo>
                  <a:pt x="17221" y="18469"/>
                  <a:pt x="20601" y="14138"/>
                  <a:pt x="21600" y="5491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1" name="Group 131"/>
          <p:cNvGrpSpPr/>
          <p:nvPr/>
        </p:nvGrpSpPr>
        <p:grpSpPr>
          <a:xfrm>
            <a:off x="3038871" y="5598642"/>
            <a:ext cx="3445087" cy="281865"/>
            <a:chOff x="0" y="0"/>
            <a:chExt cx="3445085" cy="281864"/>
          </a:xfrm>
        </p:grpSpPr>
        <p:grpSp>
          <p:nvGrpSpPr>
            <p:cNvPr id="127" name="Group 127"/>
            <p:cNvGrpSpPr/>
            <p:nvPr/>
          </p:nvGrpSpPr>
          <p:grpSpPr>
            <a:xfrm>
              <a:off x="0" y="0"/>
              <a:ext cx="1832186" cy="269164"/>
              <a:chOff x="0" y="0"/>
              <a:chExt cx="1832185" cy="269163"/>
            </a:xfrm>
          </p:grpSpPr>
          <p:sp>
            <p:nvSpPr>
              <p:cNvPr id="125" name="Shape 125"/>
              <p:cNvSpPr/>
              <p:nvPr/>
            </p:nvSpPr>
            <p:spPr>
              <a:xfrm>
                <a:off x="215262" y="-1"/>
                <a:ext cx="1616924" cy="269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57" extrusionOk="0">
                    <a:moveTo>
                      <a:pt x="0" y="8772"/>
                    </a:moveTo>
                    <a:cubicBezTo>
                      <a:pt x="1294" y="16878"/>
                      <a:pt x="3510" y="19600"/>
                      <a:pt x="5404" y="15418"/>
                    </a:cubicBezTo>
                    <a:cubicBezTo>
                      <a:pt x="6976" y="11946"/>
                      <a:pt x="8027" y="3958"/>
                      <a:pt x="9689" y="1101"/>
                    </a:cubicBezTo>
                    <a:cubicBezTo>
                      <a:pt x="10986" y="-1128"/>
                      <a:pt x="12287" y="144"/>
                      <a:pt x="13409" y="3859"/>
                    </a:cubicBezTo>
                    <a:cubicBezTo>
                      <a:pt x="14461" y="7341"/>
                      <a:pt x="15241" y="12861"/>
                      <a:pt x="16358" y="15756"/>
                    </a:cubicBezTo>
                    <a:cubicBezTo>
                      <a:pt x="18178" y="20472"/>
                      <a:pt x="20412" y="17739"/>
                      <a:pt x="21600" y="9362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0" y="-1"/>
                <a:ext cx="1616924" cy="269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57" extrusionOk="0">
                    <a:moveTo>
                      <a:pt x="0" y="8772"/>
                    </a:moveTo>
                    <a:cubicBezTo>
                      <a:pt x="1294" y="16878"/>
                      <a:pt x="3510" y="19600"/>
                      <a:pt x="5404" y="15418"/>
                    </a:cubicBezTo>
                    <a:cubicBezTo>
                      <a:pt x="6976" y="11946"/>
                      <a:pt x="8027" y="3958"/>
                      <a:pt x="9689" y="1101"/>
                    </a:cubicBezTo>
                    <a:cubicBezTo>
                      <a:pt x="10986" y="-1128"/>
                      <a:pt x="12287" y="144"/>
                      <a:pt x="13409" y="3859"/>
                    </a:cubicBezTo>
                    <a:cubicBezTo>
                      <a:pt x="14461" y="7341"/>
                      <a:pt x="15241" y="12861"/>
                      <a:pt x="16358" y="15756"/>
                    </a:cubicBezTo>
                    <a:cubicBezTo>
                      <a:pt x="18178" y="20472"/>
                      <a:pt x="20412" y="17739"/>
                      <a:pt x="21600" y="9362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 rot="10800000" flipH="1">
              <a:off x="1612900" y="12699"/>
              <a:ext cx="1832186" cy="269165"/>
              <a:chOff x="0" y="0"/>
              <a:chExt cx="1832185" cy="269163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215262" y="-1"/>
                <a:ext cx="1616924" cy="269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57" extrusionOk="0">
                    <a:moveTo>
                      <a:pt x="0" y="8772"/>
                    </a:moveTo>
                    <a:cubicBezTo>
                      <a:pt x="1294" y="16878"/>
                      <a:pt x="3510" y="19600"/>
                      <a:pt x="5404" y="15418"/>
                    </a:cubicBezTo>
                    <a:cubicBezTo>
                      <a:pt x="6976" y="11946"/>
                      <a:pt x="8027" y="3958"/>
                      <a:pt x="9689" y="1101"/>
                    </a:cubicBezTo>
                    <a:cubicBezTo>
                      <a:pt x="10986" y="-1128"/>
                      <a:pt x="12287" y="144"/>
                      <a:pt x="13409" y="3859"/>
                    </a:cubicBezTo>
                    <a:cubicBezTo>
                      <a:pt x="14461" y="7341"/>
                      <a:pt x="15241" y="12861"/>
                      <a:pt x="16358" y="15756"/>
                    </a:cubicBezTo>
                    <a:cubicBezTo>
                      <a:pt x="18178" y="20472"/>
                      <a:pt x="20412" y="17739"/>
                      <a:pt x="21600" y="9362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0" y="-1"/>
                <a:ext cx="1616924" cy="269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57" extrusionOk="0">
                    <a:moveTo>
                      <a:pt x="0" y="8772"/>
                    </a:moveTo>
                    <a:cubicBezTo>
                      <a:pt x="1294" y="16878"/>
                      <a:pt x="3510" y="19600"/>
                      <a:pt x="5404" y="15418"/>
                    </a:cubicBezTo>
                    <a:cubicBezTo>
                      <a:pt x="6976" y="11946"/>
                      <a:pt x="8027" y="3958"/>
                      <a:pt x="9689" y="1101"/>
                    </a:cubicBezTo>
                    <a:cubicBezTo>
                      <a:pt x="10986" y="-1128"/>
                      <a:pt x="12287" y="144"/>
                      <a:pt x="13409" y="3859"/>
                    </a:cubicBezTo>
                    <a:cubicBezTo>
                      <a:pt x="14461" y="7341"/>
                      <a:pt x="15241" y="12861"/>
                      <a:pt x="16358" y="15756"/>
                    </a:cubicBezTo>
                    <a:cubicBezTo>
                      <a:pt x="18178" y="20472"/>
                      <a:pt x="20412" y="17739"/>
                      <a:pt x="21600" y="9362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132" name="Shape 132"/>
          <p:cNvSpPr/>
          <p:nvPr/>
        </p:nvSpPr>
        <p:spPr>
          <a:xfrm>
            <a:off x="1022406" y="1941457"/>
            <a:ext cx="624452" cy="56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2" h="19297" extrusionOk="0">
                <a:moveTo>
                  <a:pt x="301" y="7517"/>
                </a:moveTo>
                <a:cubicBezTo>
                  <a:pt x="853" y="6069"/>
                  <a:pt x="2124" y="5298"/>
                  <a:pt x="3362" y="5659"/>
                </a:cubicBezTo>
                <a:cubicBezTo>
                  <a:pt x="4418" y="5141"/>
                  <a:pt x="5442" y="4519"/>
                  <a:pt x="6422" y="3800"/>
                </a:cubicBezTo>
                <a:cubicBezTo>
                  <a:pt x="8401" y="2349"/>
                  <a:pt x="10267" y="478"/>
                  <a:pt x="12543" y="84"/>
                </a:cubicBezTo>
                <a:cubicBezTo>
                  <a:pt x="16606" y="-621"/>
                  <a:pt x="20274" y="3198"/>
                  <a:pt x="20660" y="8403"/>
                </a:cubicBezTo>
                <a:cubicBezTo>
                  <a:pt x="20943" y="12211"/>
                  <a:pt x="19324" y="15806"/>
                  <a:pt x="16694" y="17724"/>
                </a:cubicBezTo>
                <a:cubicBezTo>
                  <a:pt x="12231" y="20979"/>
                  <a:pt x="6758" y="18813"/>
                  <a:pt x="2648" y="14588"/>
                </a:cubicBezTo>
                <a:cubicBezTo>
                  <a:pt x="820" y="12710"/>
                  <a:pt x="-657" y="10029"/>
                  <a:pt x="301" y="7517"/>
                </a:cubicBezTo>
                <a:close/>
              </a:path>
            </a:pathLst>
          </a:custGeom>
          <a:solidFill>
            <a:srgbClr val="A8D4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3383272" y="2332870"/>
            <a:ext cx="878856" cy="560295"/>
          </a:xfrm>
          <a:prstGeom prst="rightArrow">
            <a:avLst>
              <a:gd name="adj1" fmla="val 45777"/>
              <a:gd name="adj2" fmla="val 53319"/>
            </a:avLst>
          </a:prstGeom>
          <a:solidFill>
            <a:srgbClr val="70FAB0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064236" y="5360896"/>
            <a:ext cx="624452" cy="560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2" h="19297" extrusionOk="0">
                <a:moveTo>
                  <a:pt x="301" y="7517"/>
                </a:moveTo>
                <a:cubicBezTo>
                  <a:pt x="853" y="6069"/>
                  <a:pt x="2124" y="5298"/>
                  <a:pt x="3362" y="5659"/>
                </a:cubicBezTo>
                <a:cubicBezTo>
                  <a:pt x="4418" y="5141"/>
                  <a:pt x="5442" y="4519"/>
                  <a:pt x="6422" y="3800"/>
                </a:cubicBezTo>
                <a:cubicBezTo>
                  <a:pt x="8401" y="2349"/>
                  <a:pt x="10267" y="478"/>
                  <a:pt x="12543" y="84"/>
                </a:cubicBezTo>
                <a:cubicBezTo>
                  <a:pt x="16606" y="-621"/>
                  <a:pt x="20274" y="3198"/>
                  <a:pt x="20660" y="8403"/>
                </a:cubicBezTo>
                <a:cubicBezTo>
                  <a:pt x="20943" y="12211"/>
                  <a:pt x="19324" y="15806"/>
                  <a:pt x="16694" y="17724"/>
                </a:cubicBezTo>
                <a:cubicBezTo>
                  <a:pt x="12231" y="20979"/>
                  <a:pt x="6758" y="18813"/>
                  <a:pt x="2648" y="14588"/>
                </a:cubicBezTo>
                <a:cubicBezTo>
                  <a:pt x="820" y="12710"/>
                  <a:pt x="-657" y="10029"/>
                  <a:pt x="301" y="7517"/>
                </a:cubicBezTo>
                <a:close/>
              </a:path>
            </a:pathLst>
          </a:custGeom>
          <a:solidFill>
            <a:srgbClr val="A8D4FF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792972" y="5459427"/>
            <a:ext cx="878856" cy="560296"/>
          </a:xfrm>
          <a:prstGeom prst="rightArrow">
            <a:avLst>
              <a:gd name="adj1" fmla="val 45777"/>
              <a:gd name="adj2" fmla="val 53319"/>
            </a:avLst>
          </a:prstGeom>
          <a:solidFill>
            <a:srgbClr val="70FAB0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119051" y="5360889"/>
            <a:ext cx="362353" cy="39920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EF6C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7" name="Shape 137"/>
          <p:cNvSpPr/>
          <p:nvPr/>
        </p:nvSpPr>
        <p:spPr>
          <a:xfrm flipH="1">
            <a:off x="5846811" y="4840196"/>
            <a:ext cx="624452" cy="560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2" h="19297" extrusionOk="0">
                <a:moveTo>
                  <a:pt x="301" y="7517"/>
                </a:moveTo>
                <a:cubicBezTo>
                  <a:pt x="853" y="6069"/>
                  <a:pt x="2124" y="5298"/>
                  <a:pt x="3362" y="5659"/>
                </a:cubicBezTo>
                <a:cubicBezTo>
                  <a:pt x="4418" y="5141"/>
                  <a:pt x="5442" y="4519"/>
                  <a:pt x="6422" y="3800"/>
                </a:cubicBezTo>
                <a:cubicBezTo>
                  <a:pt x="8401" y="2349"/>
                  <a:pt x="10267" y="478"/>
                  <a:pt x="12543" y="84"/>
                </a:cubicBezTo>
                <a:cubicBezTo>
                  <a:pt x="16606" y="-621"/>
                  <a:pt x="20274" y="3198"/>
                  <a:pt x="20660" y="8403"/>
                </a:cubicBezTo>
                <a:cubicBezTo>
                  <a:pt x="20943" y="12211"/>
                  <a:pt x="19324" y="15806"/>
                  <a:pt x="16694" y="17724"/>
                </a:cubicBezTo>
                <a:cubicBezTo>
                  <a:pt x="12231" y="20979"/>
                  <a:pt x="6758" y="18813"/>
                  <a:pt x="2648" y="14588"/>
                </a:cubicBezTo>
                <a:cubicBezTo>
                  <a:pt x="820" y="12710"/>
                  <a:pt x="-657" y="10029"/>
                  <a:pt x="301" y="7517"/>
                </a:cubicBezTo>
                <a:close/>
              </a:path>
            </a:pathLst>
          </a:custGeom>
          <a:solidFill>
            <a:srgbClr val="70FBB0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2212786" y="3964582"/>
            <a:ext cx="624534" cy="1243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0" y="0"/>
                </a:moveTo>
                <a:lnTo>
                  <a:pt x="17586" y="169"/>
                </a:lnTo>
                <a:lnTo>
                  <a:pt x="12254" y="5643"/>
                </a:lnTo>
                <a:lnTo>
                  <a:pt x="20903" y="5491"/>
                </a:lnTo>
                <a:lnTo>
                  <a:pt x="13685" y="13092"/>
                </a:lnTo>
                <a:lnTo>
                  <a:pt x="21600" y="12947"/>
                </a:lnTo>
                <a:lnTo>
                  <a:pt x="10579" y="21600"/>
                </a:lnTo>
                <a:lnTo>
                  <a:pt x="8789" y="11530"/>
                </a:lnTo>
                <a:lnTo>
                  <a:pt x="3761" y="11525"/>
                </a:lnTo>
                <a:lnTo>
                  <a:pt x="7024" y="5945"/>
                </a:lnTo>
                <a:lnTo>
                  <a:pt x="0" y="5951"/>
                </a:lnTo>
                <a:lnTo>
                  <a:pt x="530" y="0"/>
                </a:lnTo>
                <a:close/>
              </a:path>
            </a:pathLst>
          </a:custGeom>
          <a:solidFill>
            <a:srgbClr val="FFE935"/>
          </a:solidFill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9" name="Shape 139"/>
          <p:cNvSpPr/>
          <p:nvPr/>
        </p:nvSpPr>
        <p:spPr>
          <a:xfrm rot="394891">
            <a:off x="3059117" y="4131170"/>
            <a:ext cx="3070406" cy="389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82" extrusionOk="0">
                <a:moveTo>
                  <a:pt x="0" y="20782"/>
                </a:moveTo>
                <a:cubicBezTo>
                  <a:pt x="3517" y="6326"/>
                  <a:pt x="7475" y="-818"/>
                  <a:pt x="11473" y="74"/>
                </a:cubicBezTo>
                <a:cubicBezTo>
                  <a:pt x="15016" y="865"/>
                  <a:pt x="18485" y="7958"/>
                  <a:pt x="21600" y="20782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0" name="Shape 140"/>
          <p:cNvSpPr/>
          <p:nvPr/>
        </p:nvSpPr>
        <p:spPr>
          <a:xfrm flipH="1" flipV="1">
            <a:off x="2944759" y="4140200"/>
            <a:ext cx="176316" cy="412602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857781" y="4223090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Arial" charset="0"/>
                <a:ea typeface="Arial" charset="0"/>
                <a:cs typeface="Arial" charset="0"/>
              </a:rPr>
              <a:t>Response</a:t>
            </a:r>
          </a:p>
        </p:txBody>
      </p:sp>
      <p:sp>
        <p:nvSpPr>
          <p:cNvPr id="142" name="Shape 142"/>
          <p:cNvSpPr/>
          <p:nvPr/>
        </p:nvSpPr>
        <p:spPr>
          <a:xfrm>
            <a:off x="353182" y="246367"/>
            <a:ext cx="8104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Arial" charset="0"/>
                <a:ea typeface="Arial" charset="0"/>
                <a:cs typeface="Arial" charset="0"/>
              </a:rPr>
              <a:t>Stress!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5" y="466391"/>
            <a:ext cx="5564961" cy="3852665"/>
          </a:xfrm>
          <a:prstGeom prst="rect">
            <a:avLst/>
          </a:prstGeom>
        </p:spPr>
      </p:pic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921953"/>
              </p:ext>
            </p:extLst>
          </p:nvPr>
        </p:nvGraphicFramePr>
        <p:xfrm>
          <a:off x="5534464" y="3874566"/>
          <a:ext cx="35052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 rot="16200000">
            <a:off x="5278015" y="4886390"/>
            <a:ext cx="74154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OD600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341" y="6254010"/>
            <a:ext cx="85696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Time (h)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015" y="148123"/>
            <a:ext cx="479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Δ</a:t>
            </a:r>
            <a:r>
              <a:rPr kumimoji="0" lang="en-US" sz="1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trmB </a:t>
            </a:r>
            <a:r>
              <a:rPr kumimoji="0" lang="en-US" sz="1800" b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can only grow when glucose* is around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97542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ChIP-c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8" y="1182755"/>
            <a:ext cx="7414772" cy="46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083" y="211015"/>
            <a:ext cx="6475489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ChIP-chip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>
                <a:latin typeface="Arial" charset="0"/>
                <a:ea typeface="Arial" charset="0"/>
                <a:cs typeface="Arial" charset="0"/>
              </a:rPr>
              <a:t>Chromatin ImmunoPrecipitation on DNA microarray chip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9438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0984" y="1303119"/>
            <a:ext cx="7075555" cy="48956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225083" y="211015"/>
            <a:ext cx="722729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ChIP-chip</a:t>
            </a:r>
            <a:r>
              <a:rPr kumimoji="0" 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reveals TrmB binds to promoters of metabolic genes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ChIP-ch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5"/>
          <a:stretch/>
        </p:blipFill>
        <p:spPr bwMode="auto">
          <a:xfrm>
            <a:off x="800748" y="3404381"/>
            <a:ext cx="7414772" cy="31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ge result for ChIP-ch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7" t="22806"/>
          <a:stretch/>
        </p:blipFill>
        <p:spPr bwMode="auto">
          <a:xfrm>
            <a:off x="6923649" y="2886221"/>
            <a:ext cx="1291871" cy="362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4979963" y="1640059"/>
            <a:ext cx="1434904" cy="225083"/>
          </a:xfrm>
          <a:custGeom>
            <a:avLst/>
            <a:gdLst>
              <a:gd name="connsiteX0" fmla="*/ 0 w 1434904"/>
              <a:gd name="connsiteY0" fmla="*/ 225083 h 225083"/>
              <a:gd name="connsiteX1" fmla="*/ 28135 w 1434904"/>
              <a:gd name="connsiteY1" fmla="*/ 154744 h 225083"/>
              <a:gd name="connsiteX2" fmla="*/ 84406 w 1434904"/>
              <a:gd name="connsiteY2" fmla="*/ 126609 h 225083"/>
              <a:gd name="connsiteX3" fmla="*/ 112541 w 1434904"/>
              <a:gd name="connsiteY3" fmla="*/ 98473 h 225083"/>
              <a:gd name="connsiteX4" fmla="*/ 154744 w 1434904"/>
              <a:gd name="connsiteY4" fmla="*/ 84406 h 225083"/>
              <a:gd name="connsiteX5" fmla="*/ 309489 w 1434904"/>
              <a:gd name="connsiteY5" fmla="*/ 42203 h 225083"/>
              <a:gd name="connsiteX6" fmla="*/ 520504 w 1434904"/>
              <a:gd name="connsiteY6" fmla="*/ 56270 h 225083"/>
              <a:gd name="connsiteX7" fmla="*/ 562707 w 1434904"/>
              <a:gd name="connsiteY7" fmla="*/ 84406 h 225083"/>
              <a:gd name="connsiteX8" fmla="*/ 604910 w 1434904"/>
              <a:gd name="connsiteY8" fmla="*/ 98473 h 225083"/>
              <a:gd name="connsiteX9" fmla="*/ 647113 w 1434904"/>
              <a:gd name="connsiteY9" fmla="*/ 126609 h 225083"/>
              <a:gd name="connsiteX10" fmla="*/ 773723 w 1434904"/>
              <a:gd name="connsiteY10" fmla="*/ 154744 h 225083"/>
              <a:gd name="connsiteX11" fmla="*/ 900332 w 1434904"/>
              <a:gd name="connsiteY11" fmla="*/ 182880 h 225083"/>
              <a:gd name="connsiteX12" fmla="*/ 1209821 w 1434904"/>
              <a:gd name="connsiteY12" fmla="*/ 168812 h 225083"/>
              <a:gd name="connsiteX13" fmla="*/ 1308295 w 1434904"/>
              <a:gd name="connsiteY13" fmla="*/ 112541 h 225083"/>
              <a:gd name="connsiteX14" fmla="*/ 1378633 w 1434904"/>
              <a:gd name="connsiteY14" fmla="*/ 84406 h 225083"/>
              <a:gd name="connsiteX15" fmla="*/ 1434904 w 1434904"/>
              <a:gd name="connsiteY15" fmla="*/ 0 h 22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34904" h="225083">
                <a:moveTo>
                  <a:pt x="0" y="225083"/>
                </a:moveTo>
                <a:cubicBezTo>
                  <a:pt x="9378" y="201637"/>
                  <a:pt x="11701" y="173917"/>
                  <a:pt x="28135" y="154744"/>
                </a:cubicBezTo>
                <a:cubicBezTo>
                  <a:pt x="41783" y="138822"/>
                  <a:pt x="66957" y="138242"/>
                  <a:pt x="84406" y="126609"/>
                </a:cubicBezTo>
                <a:cubicBezTo>
                  <a:pt x="95442" y="119252"/>
                  <a:pt x="101168" y="105297"/>
                  <a:pt x="112541" y="98473"/>
                </a:cubicBezTo>
                <a:cubicBezTo>
                  <a:pt x="125256" y="90844"/>
                  <a:pt x="141114" y="90247"/>
                  <a:pt x="154744" y="84406"/>
                </a:cubicBezTo>
                <a:cubicBezTo>
                  <a:pt x="262157" y="38372"/>
                  <a:pt x="156285" y="64088"/>
                  <a:pt x="309489" y="42203"/>
                </a:cubicBezTo>
                <a:cubicBezTo>
                  <a:pt x="379827" y="46892"/>
                  <a:pt x="450969" y="44681"/>
                  <a:pt x="520504" y="56270"/>
                </a:cubicBezTo>
                <a:cubicBezTo>
                  <a:pt x="537181" y="59050"/>
                  <a:pt x="547585" y="76845"/>
                  <a:pt x="562707" y="84406"/>
                </a:cubicBezTo>
                <a:cubicBezTo>
                  <a:pt x="575970" y="91038"/>
                  <a:pt x="590842" y="93784"/>
                  <a:pt x="604910" y="98473"/>
                </a:cubicBezTo>
                <a:cubicBezTo>
                  <a:pt x="618978" y="107852"/>
                  <a:pt x="631573" y="119949"/>
                  <a:pt x="647113" y="126609"/>
                </a:cubicBezTo>
                <a:cubicBezTo>
                  <a:pt x="665581" y="134524"/>
                  <a:pt x="759864" y="151664"/>
                  <a:pt x="773723" y="154744"/>
                </a:cubicBezTo>
                <a:cubicBezTo>
                  <a:pt x="952525" y="194479"/>
                  <a:pt x="688184" y="140450"/>
                  <a:pt x="900332" y="182880"/>
                </a:cubicBezTo>
                <a:cubicBezTo>
                  <a:pt x="1003495" y="178191"/>
                  <a:pt x="1106880" y="177047"/>
                  <a:pt x="1209821" y="168812"/>
                </a:cubicBezTo>
                <a:cubicBezTo>
                  <a:pt x="1257554" y="164993"/>
                  <a:pt x="1266587" y="135712"/>
                  <a:pt x="1308295" y="112541"/>
                </a:cubicBezTo>
                <a:cubicBezTo>
                  <a:pt x="1330369" y="100278"/>
                  <a:pt x="1355187" y="93784"/>
                  <a:pt x="1378633" y="84406"/>
                </a:cubicBezTo>
                <a:cubicBezTo>
                  <a:pt x="1412700" y="16272"/>
                  <a:pt x="1391940" y="42964"/>
                  <a:pt x="1434904" y="0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7610569" y="1189892"/>
            <a:ext cx="408015" cy="1125416"/>
          </a:xfrm>
          <a:custGeom>
            <a:avLst/>
            <a:gdLst>
              <a:gd name="connsiteX0" fmla="*/ 14120 w 408015"/>
              <a:gd name="connsiteY0" fmla="*/ 0 h 1125416"/>
              <a:gd name="connsiteX1" fmla="*/ 42255 w 408015"/>
              <a:gd name="connsiteY1" fmla="*/ 450167 h 1125416"/>
              <a:gd name="connsiteX2" fmla="*/ 112594 w 408015"/>
              <a:gd name="connsiteY2" fmla="*/ 478302 h 1125416"/>
              <a:gd name="connsiteX3" fmla="*/ 197000 w 408015"/>
              <a:gd name="connsiteY3" fmla="*/ 520505 h 1125416"/>
              <a:gd name="connsiteX4" fmla="*/ 281406 w 408015"/>
              <a:gd name="connsiteY4" fmla="*/ 604911 h 1125416"/>
              <a:gd name="connsiteX5" fmla="*/ 337677 w 408015"/>
              <a:gd name="connsiteY5" fmla="*/ 689317 h 1125416"/>
              <a:gd name="connsiteX6" fmla="*/ 365812 w 408015"/>
              <a:gd name="connsiteY6" fmla="*/ 731520 h 1125416"/>
              <a:gd name="connsiteX7" fmla="*/ 393947 w 408015"/>
              <a:gd name="connsiteY7" fmla="*/ 815927 h 1125416"/>
              <a:gd name="connsiteX8" fmla="*/ 408015 w 408015"/>
              <a:gd name="connsiteY8" fmla="*/ 858130 h 1125416"/>
              <a:gd name="connsiteX9" fmla="*/ 365812 w 408015"/>
              <a:gd name="connsiteY9" fmla="*/ 970671 h 1125416"/>
              <a:gd name="connsiteX10" fmla="*/ 323609 w 408015"/>
              <a:gd name="connsiteY10" fmla="*/ 998807 h 1125416"/>
              <a:gd name="connsiteX11" fmla="*/ 295474 w 408015"/>
              <a:gd name="connsiteY11" fmla="*/ 1055077 h 1125416"/>
              <a:gd name="connsiteX12" fmla="*/ 253271 w 408015"/>
              <a:gd name="connsiteY12" fmla="*/ 1125416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8015" h="1125416">
                <a:moveTo>
                  <a:pt x="14120" y="0"/>
                </a:moveTo>
                <a:cubicBezTo>
                  <a:pt x="5523" y="146138"/>
                  <a:pt x="-24307" y="308722"/>
                  <a:pt x="42255" y="450167"/>
                </a:cubicBezTo>
                <a:cubicBezTo>
                  <a:pt x="53007" y="473016"/>
                  <a:pt x="90007" y="467009"/>
                  <a:pt x="112594" y="478302"/>
                </a:cubicBezTo>
                <a:cubicBezTo>
                  <a:pt x="221682" y="532845"/>
                  <a:pt x="90916" y="485143"/>
                  <a:pt x="197000" y="520505"/>
                </a:cubicBezTo>
                <a:cubicBezTo>
                  <a:pt x="288468" y="657708"/>
                  <a:pt x="141817" y="447875"/>
                  <a:pt x="281406" y="604911"/>
                </a:cubicBezTo>
                <a:cubicBezTo>
                  <a:pt x="303871" y="630184"/>
                  <a:pt x="318920" y="661182"/>
                  <a:pt x="337677" y="689317"/>
                </a:cubicBezTo>
                <a:cubicBezTo>
                  <a:pt x="347055" y="703385"/>
                  <a:pt x="360466" y="715480"/>
                  <a:pt x="365812" y="731520"/>
                </a:cubicBezTo>
                <a:lnTo>
                  <a:pt x="393947" y="815927"/>
                </a:lnTo>
                <a:lnTo>
                  <a:pt x="408015" y="858130"/>
                </a:lnTo>
                <a:cubicBezTo>
                  <a:pt x="397950" y="908455"/>
                  <a:pt x="402035" y="934448"/>
                  <a:pt x="365812" y="970671"/>
                </a:cubicBezTo>
                <a:cubicBezTo>
                  <a:pt x="353857" y="982626"/>
                  <a:pt x="337677" y="989428"/>
                  <a:pt x="323609" y="998807"/>
                </a:cubicBezTo>
                <a:cubicBezTo>
                  <a:pt x="314231" y="1017564"/>
                  <a:pt x="305878" y="1036869"/>
                  <a:pt x="295474" y="1055077"/>
                </a:cubicBezTo>
                <a:cubicBezTo>
                  <a:pt x="227590" y="1173873"/>
                  <a:pt x="295942" y="1040067"/>
                  <a:pt x="253271" y="1125416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929929" y="1344637"/>
            <a:ext cx="1005443" cy="1406769"/>
          </a:xfrm>
          <a:custGeom>
            <a:avLst/>
            <a:gdLst>
              <a:gd name="connsiteX0" fmla="*/ 20704 w 1005443"/>
              <a:gd name="connsiteY0" fmla="*/ 1406769 h 1406769"/>
              <a:gd name="connsiteX1" fmla="*/ 20704 w 1005443"/>
              <a:gd name="connsiteY1" fmla="*/ 1097280 h 1406769"/>
              <a:gd name="connsiteX2" fmla="*/ 62907 w 1005443"/>
              <a:gd name="connsiteY2" fmla="*/ 970671 h 1406769"/>
              <a:gd name="connsiteX3" fmla="*/ 175449 w 1005443"/>
              <a:gd name="connsiteY3" fmla="*/ 942535 h 1406769"/>
              <a:gd name="connsiteX4" fmla="*/ 217652 w 1005443"/>
              <a:gd name="connsiteY4" fmla="*/ 928468 h 1406769"/>
              <a:gd name="connsiteX5" fmla="*/ 597480 w 1005443"/>
              <a:gd name="connsiteY5" fmla="*/ 942535 h 1406769"/>
              <a:gd name="connsiteX6" fmla="*/ 681886 w 1005443"/>
              <a:gd name="connsiteY6" fmla="*/ 956603 h 1406769"/>
              <a:gd name="connsiteX7" fmla="*/ 822563 w 1005443"/>
              <a:gd name="connsiteY7" fmla="*/ 942535 h 1406769"/>
              <a:gd name="connsiteX8" fmla="*/ 892901 w 1005443"/>
              <a:gd name="connsiteY8" fmla="*/ 858129 h 1406769"/>
              <a:gd name="connsiteX9" fmla="*/ 963240 w 1005443"/>
              <a:gd name="connsiteY9" fmla="*/ 773723 h 1406769"/>
              <a:gd name="connsiteX10" fmla="*/ 1005443 w 1005443"/>
              <a:gd name="connsiteY10" fmla="*/ 633046 h 1406769"/>
              <a:gd name="connsiteX11" fmla="*/ 977307 w 1005443"/>
              <a:gd name="connsiteY11" fmla="*/ 492369 h 1406769"/>
              <a:gd name="connsiteX12" fmla="*/ 921037 w 1005443"/>
              <a:gd name="connsiteY12" fmla="*/ 407963 h 1406769"/>
              <a:gd name="connsiteX13" fmla="*/ 850698 w 1005443"/>
              <a:gd name="connsiteY13" fmla="*/ 253218 h 1406769"/>
              <a:gd name="connsiteX14" fmla="*/ 878834 w 1005443"/>
              <a:gd name="connsiteY14" fmla="*/ 0 h 1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5443" h="1406769">
                <a:moveTo>
                  <a:pt x="20704" y="1406769"/>
                </a:moveTo>
                <a:cubicBezTo>
                  <a:pt x="-12413" y="1274295"/>
                  <a:pt x="-785" y="1344404"/>
                  <a:pt x="20704" y="1097280"/>
                </a:cubicBezTo>
                <a:cubicBezTo>
                  <a:pt x="22357" y="1078275"/>
                  <a:pt x="38575" y="985270"/>
                  <a:pt x="62907" y="970671"/>
                </a:cubicBezTo>
                <a:cubicBezTo>
                  <a:pt x="96065" y="950776"/>
                  <a:pt x="138143" y="952709"/>
                  <a:pt x="175449" y="942535"/>
                </a:cubicBezTo>
                <a:cubicBezTo>
                  <a:pt x="189755" y="938633"/>
                  <a:pt x="203584" y="933157"/>
                  <a:pt x="217652" y="928468"/>
                </a:cubicBezTo>
                <a:cubicBezTo>
                  <a:pt x="344261" y="933157"/>
                  <a:pt x="471016" y="934871"/>
                  <a:pt x="597480" y="942535"/>
                </a:cubicBezTo>
                <a:cubicBezTo>
                  <a:pt x="625951" y="944261"/>
                  <a:pt x="653363" y="956603"/>
                  <a:pt x="681886" y="956603"/>
                </a:cubicBezTo>
                <a:cubicBezTo>
                  <a:pt x="729012" y="956603"/>
                  <a:pt x="775671" y="947224"/>
                  <a:pt x="822563" y="942535"/>
                </a:cubicBezTo>
                <a:cubicBezTo>
                  <a:pt x="922821" y="842277"/>
                  <a:pt x="814553" y="956063"/>
                  <a:pt x="892901" y="858129"/>
                </a:cubicBezTo>
                <a:cubicBezTo>
                  <a:pt x="933867" y="806922"/>
                  <a:pt x="919706" y="852084"/>
                  <a:pt x="963240" y="773723"/>
                </a:cubicBezTo>
                <a:cubicBezTo>
                  <a:pt x="992158" y="721671"/>
                  <a:pt x="994090" y="689811"/>
                  <a:pt x="1005443" y="633046"/>
                </a:cubicBezTo>
                <a:cubicBezTo>
                  <a:pt x="1001947" y="608578"/>
                  <a:pt x="996195" y="526367"/>
                  <a:pt x="977307" y="492369"/>
                </a:cubicBezTo>
                <a:cubicBezTo>
                  <a:pt x="960885" y="462810"/>
                  <a:pt x="936159" y="438207"/>
                  <a:pt x="921037" y="407963"/>
                </a:cubicBezTo>
                <a:cubicBezTo>
                  <a:pt x="858134" y="282159"/>
                  <a:pt x="878029" y="335211"/>
                  <a:pt x="850698" y="253218"/>
                </a:cubicBezTo>
                <a:cubicBezTo>
                  <a:pt x="865155" y="7448"/>
                  <a:pt x="808300" y="70534"/>
                  <a:pt x="878834" y="0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092504" y="1091419"/>
            <a:ext cx="717452" cy="225083"/>
          </a:xfrm>
          <a:custGeom>
            <a:avLst/>
            <a:gdLst>
              <a:gd name="connsiteX0" fmla="*/ 717452 w 717452"/>
              <a:gd name="connsiteY0" fmla="*/ 0 h 225083"/>
              <a:gd name="connsiteX1" fmla="*/ 534572 w 717452"/>
              <a:gd name="connsiteY1" fmla="*/ 14067 h 225083"/>
              <a:gd name="connsiteX2" fmla="*/ 478302 w 717452"/>
              <a:gd name="connsiteY2" fmla="*/ 56270 h 225083"/>
              <a:gd name="connsiteX3" fmla="*/ 407963 w 717452"/>
              <a:gd name="connsiteY3" fmla="*/ 126609 h 225083"/>
              <a:gd name="connsiteX4" fmla="*/ 393896 w 717452"/>
              <a:gd name="connsiteY4" fmla="*/ 168812 h 225083"/>
              <a:gd name="connsiteX5" fmla="*/ 323557 w 717452"/>
              <a:gd name="connsiteY5" fmla="*/ 225083 h 225083"/>
              <a:gd name="connsiteX6" fmla="*/ 56271 w 717452"/>
              <a:gd name="connsiteY6" fmla="*/ 211015 h 225083"/>
              <a:gd name="connsiteX7" fmla="*/ 14068 w 717452"/>
              <a:gd name="connsiteY7" fmla="*/ 196947 h 225083"/>
              <a:gd name="connsiteX8" fmla="*/ 0 w 717452"/>
              <a:gd name="connsiteY8" fmla="*/ 168812 h 22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452" h="225083">
                <a:moveTo>
                  <a:pt x="717452" y="0"/>
                </a:moveTo>
                <a:cubicBezTo>
                  <a:pt x="656492" y="4689"/>
                  <a:pt x="594087" y="64"/>
                  <a:pt x="534572" y="14067"/>
                </a:cubicBezTo>
                <a:cubicBezTo>
                  <a:pt x="511749" y="19437"/>
                  <a:pt x="495826" y="40693"/>
                  <a:pt x="478302" y="56270"/>
                </a:cubicBezTo>
                <a:cubicBezTo>
                  <a:pt x="453519" y="78299"/>
                  <a:pt x="407963" y="126609"/>
                  <a:pt x="407963" y="126609"/>
                </a:cubicBezTo>
                <a:cubicBezTo>
                  <a:pt x="403274" y="140677"/>
                  <a:pt x="401525" y="156097"/>
                  <a:pt x="393896" y="168812"/>
                </a:cubicBezTo>
                <a:cubicBezTo>
                  <a:pt x="380534" y="191082"/>
                  <a:pt x="342722" y="212306"/>
                  <a:pt x="323557" y="225083"/>
                </a:cubicBezTo>
                <a:cubicBezTo>
                  <a:pt x="234462" y="220394"/>
                  <a:pt x="145123" y="219093"/>
                  <a:pt x="56271" y="211015"/>
                </a:cubicBezTo>
                <a:cubicBezTo>
                  <a:pt x="41503" y="209672"/>
                  <a:pt x="25931" y="205844"/>
                  <a:pt x="14068" y="196947"/>
                </a:cubicBezTo>
                <a:cubicBezTo>
                  <a:pt x="5680" y="190656"/>
                  <a:pt x="4689" y="178190"/>
                  <a:pt x="0" y="168812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174" y="1015193"/>
            <a:ext cx="14388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Harvest</a:t>
            </a:r>
            <a:r>
              <a:rPr kumimoji="0" 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RNA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132363" y="1792459"/>
            <a:ext cx="1434904" cy="225083"/>
          </a:xfrm>
          <a:custGeom>
            <a:avLst/>
            <a:gdLst>
              <a:gd name="connsiteX0" fmla="*/ 0 w 1434904"/>
              <a:gd name="connsiteY0" fmla="*/ 225083 h 225083"/>
              <a:gd name="connsiteX1" fmla="*/ 28135 w 1434904"/>
              <a:gd name="connsiteY1" fmla="*/ 154744 h 225083"/>
              <a:gd name="connsiteX2" fmla="*/ 84406 w 1434904"/>
              <a:gd name="connsiteY2" fmla="*/ 126609 h 225083"/>
              <a:gd name="connsiteX3" fmla="*/ 112541 w 1434904"/>
              <a:gd name="connsiteY3" fmla="*/ 98473 h 225083"/>
              <a:gd name="connsiteX4" fmla="*/ 154744 w 1434904"/>
              <a:gd name="connsiteY4" fmla="*/ 84406 h 225083"/>
              <a:gd name="connsiteX5" fmla="*/ 309489 w 1434904"/>
              <a:gd name="connsiteY5" fmla="*/ 42203 h 225083"/>
              <a:gd name="connsiteX6" fmla="*/ 520504 w 1434904"/>
              <a:gd name="connsiteY6" fmla="*/ 56270 h 225083"/>
              <a:gd name="connsiteX7" fmla="*/ 562707 w 1434904"/>
              <a:gd name="connsiteY7" fmla="*/ 84406 h 225083"/>
              <a:gd name="connsiteX8" fmla="*/ 604910 w 1434904"/>
              <a:gd name="connsiteY8" fmla="*/ 98473 h 225083"/>
              <a:gd name="connsiteX9" fmla="*/ 647113 w 1434904"/>
              <a:gd name="connsiteY9" fmla="*/ 126609 h 225083"/>
              <a:gd name="connsiteX10" fmla="*/ 773723 w 1434904"/>
              <a:gd name="connsiteY10" fmla="*/ 154744 h 225083"/>
              <a:gd name="connsiteX11" fmla="*/ 900332 w 1434904"/>
              <a:gd name="connsiteY11" fmla="*/ 182880 h 225083"/>
              <a:gd name="connsiteX12" fmla="*/ 1209821 w 1434904"/>
              <a:gd name="connsiteY12" fmla="*/ 168812 h 225083"/>
              <a:gd name="connsiteX13" fmla="*/ 1308295 w 1434904"/>
              <a:gd name="connsiteY13" fmla="*/ 112541 h 225083"/>
              <a:gd name="connsiteX14" fmla="*/ 1378633 w 1434904"/>
              <a:gd name="connsiteY14" fmla="*/ 84406 h 225083"/>
              <a:gd name="connsiteX15" fmla="*/ 1434904 w 1434904"/>
              <a:gd name="connsiteY15" fmla="*/ 0 h 22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34904" h="225083">
                <a:moveTo>
                  <a:pt x="0" y="225083"/>
                </a:moveTo>
                <a:cubicBezTo>
                  <a:pt x="9378" y="201637"/>
                  <a:pt x="11701" y="173917"/>
                  <a:pt x="28135" y="154744"/>
                </a:cubicBezTo>
                <a:cubicBezTo>
                  <a:pt x="41783" y="138822"/>
                  <a:pt x="66957" y="138242"/>
                  <a:pt x="84406" y="126609"/>
                </a:cubicBezTo>
                <a:cubicBezTo>
                  <a:pt x="95442" y="119252"/>
                  <a:pt x="101168" y="105297"/>
                  <a:pt x="112541" y="98473"/>
                </a:cubicBezTo>
                <a:cubicBezTo>
                  <a:pt x="125256" y="90844"/>
                  <a:pt x="141114" y="90247"/>
                  <a:pt x="154744" y="84406"/>
                </a:cubicBezTo>
                <a:cubicBezTo>
                  <a:pt x="262157" y="38372"/>
                  <a:pt x="156285" y="64088"/>
                  <a:pt x="309489" y="42203"/>
                </a:cubicBezTo>
                <a:cubicBezTo>
                  <a:pt x="379827" y="46892"/>
                  <a:pt x="450969" y="44681"/>
                  <a:pt x="520504" y="56270"/>
                </a:cubicBezTo>
                <a:cubicBezTo>
                  <a:pt x="537181" y="59050"/>
                  <a:pt x="547585" y="76845"/>
                  <a:pt x="562707" y="84406"/>
                </a:cubicBezTo>
                <a:cubicBezTo>
                  <a:pt x="575970" y="91038"/>
                  <a:pt x="590842" y="93784"/>
                  <a:pt x="604910" y="98473"/>
                </a:cubicBezTo>
                <a:cubicBezTo>
                  <a:pt x="618978" y="107852"/>
                  <a:pt x="631573" y="119949"/>
                  <a:pt x="647113" y="126609"/>
                </a:cubicBezTo>
                <a:cubicBezTo>
                  <a:pt x="665581" y="134524"/>
                  <a:pt x="759864" y="151664"/>
                  <a:pt x="773723" y="154744"/>
                </a:cubicBezTo>
                <a:cubicBezTo>
                  <a:pt x="952525" y="194479"/>
                  <a:pt x="688184" y="140450"/>
                  <a:pt x="900332" y="182880"/>
                </a:cubicBezTo>
                <a:cubicBezTo>
                  <a:pt x="1003495" y="178191"/>
                  <a:pt x="1106880" y="177047"/>
                  <a:pt x="1209821" y="168812"/>
                </a:cubicBezTo>
                <a:cubicBezTo>
                  <a:pt x="1257554" y="164993"/>
                  <a:pt x="1266587" y="135712"/>
                  <a:pt x="1308295" y="112541"/>
                </a:cubicBezTo>
                <a:cubicBezTo>
                  <a:pt x="1330369" y="100278"/>
                  <a:pt x="1355187" y="93784"/>
                  <a:pt x="1378633" y="84406"/>
                </a:cubicBezTo>
                <a:cubicBezTo>
                  <a:pt x="1412700" y="16272"/>
                  <a:pt x="1391940" y="42964"/>
                  <a:pt x="1434904" y="0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762969" y="1342292"/>
            <a:ext cx="408015" cy="1125416"/>
          </a:xfrm>
          <a:custGeom>
            <a:avLst/>
            <a:gdLst>
              <a:gd name="connsiteX0" fmla="*/ 14120 w 408015"/>
              <a:gd name="connsiteY0" fmla="*/ 0 h 1125416"/>
              <a:gd name="connsiteX1" fmla="*/ 42255 w 408015"/>
              <a:gd name="connsiteY1" fmla="*/ 450167 h 1125416"/>
              <a:gd name="connsiteX2" fmla="*/ 112594 w 408015"/>
              <a:gd name="connsiteY2" fmla="*/ 478302 h 1125416"/>
              <a:gd name="connsiteX3" fmla="*/ 197000 w 408015"/>
              <a:gd name="connsiteY3" fmla="*/ 520505 h 1125416"/>
              <a:gd name="connsiteX4" fmla="*/ 281406 w 408015"/>
              <a:gd name="connsiteY4" fmla="*/ 604911 h 1125416"/>
              <a:gd name="connsiteX5" fmla="*/ 337677 w 408015"/>
              <a:gd name="connsiteY5" fmla="*/ 689317 h 1125416"/>
              <a:gd name="connsiteX6" fmla="*/ 365812 w 408015"/>
              <a:gd name="connsiteY6" fmla="*/ 731520 h 1125416"/>
              <a:gd name="connsiteX7" fmla="*/ 393947 w 408015"/>
              <a:gd name="connsiteY7" fmla="*/ 815927 h 1125416"/>
              <a:gd name="connsiteX8" fmla="*/ 408015 w 408015"/>
              <a:gd name="connsiteY8" fmla="*/ 858130 h 1125416"/>
              <a:gd name="connsiteX9" fmla="*/ 365812 w 408015"/>
              <a:gd name="connsiteY9" fmla="*/ 970671 h 1125416"/>
              <a:gd name="connsiteX10" fmla="*/ 323609 w 408015"/>
              <a:gd name="connsiteY10" fmla="*/ 998807 h 1125416"/>
              <a:gd name="connsiteX11" fmla="*/ 295474 w 408015"/>
              <a:gd name="connsiteY11" fmla="*/ 1055077 h 1125416"/>
              <a:gd name="connsiteX12" fmla="*/ 253271 w 408015"/>
              <a:gd name="connsiteY12" fmla="*/ 1125416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8015" h="1125416">
                <a:moveTo>
                  <a:pt x="14120" y="0"/>
                </a:moveTo>
                <a:cubicBezTo>
                  <a:pt x="5523" y="146138"/>
                  <a:pt x="-24307" y="308722"/>
                  <a:pt x="42255" y="450167"/>
                </a:cubicBezTo>
                <a:cubicBezTo>
                  <a:pt x="53007" y="473016"/>
                  <a:pt x="90007" y="467009"/>
                  <a:pt x="112594" y="478302"/>
                </a:cubicBezTo>
                <a:cubicBezTo>
                  <a:pt x="221682" y="532845"/>
                  <a:pt x="90916" y="485143"/>
                  <a:pt x="197000" y="520505"/>
                </a:cubicBezTo>
                <a:cubicBezTo>
                  <a:pt x="288468" y="657708"/>
                  <a:pt x="141817" y="447875"/>
                  <a:pt x="281406" y="604911"/>
                </a:cubicBezTo>
                <a:cubicBezTo>
                  <a:pt x="303871" y="630184"/>
                  <a:pt x="318920" y="661182"/>
                  <a:pt x="337677" y="689317"/>
                </a:cubicBezTo>
                <a:cubicBezTo>
                  <a:pt x="347055" y="703385"/>
                  <a:pt x="360466" y="715480"/>
                  <a:pt x="365812" y="731520"/>
                </a:cubicBezTo>
                <a:lnTo>
                  <a:pt x="393947" y="815927"/>
                </a:lnTo>
                <a:lnTo>
                  <a:pt x="408015" y="858130"/>
                </a:lnTo>
                <a:cubicBezTo>
                  <a:pt x="397950" y="908455"/>
                  <a:pt x="402035" y="934448"/>
                  <a:pt x="365812" y="970671"/>
                </a:cubicBezTo>
                <a:cubicBezTo>
                  <a:pt x="353857" y="982626"/>
                  <a:pt x="337677" y="989428"/>
                  <a:pt x="323609" y="998807"/>
                </a:cubicBezTo>
                <a:cubicBezTo>
                  <a:pt x="314231" y="1017564"/>
                  <a:pt x="305878" y="1036869"/>
                  <a:pt x="295474" y="1055077"/>
                </a:cubicBezTo>
                <a:cubicBezTo>
                  <a:pt x="227590" y="1173873"/>
                  <a:pt x="295942" y="1040067"/>
                  <a:pt x="253271" y="1125416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6082329" y="1497037"/>
            <a:ext cx="1005443" cy="1406769"/>
          </a:xfrm>
          <a:custGeom>
            <a:avLst/>
            <a:gdLst>
              <a:gd name="connsiteX0" fmla="*/ 20704 w 1005443"/>
              <a:gd name="connsiteY0" fmla="*/ 1406769 h 1406769"/>
              <a:gd name="connsiteX1" fmla="*/ 20704 w 1005443"/>
              <a:gd name="connsiteY1" fmla="*/ 1097280 h 1406769"/>
              <a:gd name="connsiteX2" fmla="*/ 62907 w 1005443"/>
              <a:gd name="connsiteY2" fmla="*/ 970671 h 1406769"/>
              <a:gd name="connsiteX3" fmla="*/ 175449 w 1005443"/>
              <a:gd name="connsiteY3" fmla="*/ 942535 h 1406769"/>
              <a:gd name="connsiteX4" fmla="*/ 217652 w 1005443"/>
              <a:gd name="connsiteY4" fmla="*/ 928468 h 1406769"/>
              <a:gd name="connsiteX5" fmla="*/ 597480 w 1005443"/>
              <a:gd name="connsiteY5" fmla="*/ 942535 h 1406769"/>
              <a:gd name="connsiteX6" fmla="*/ 681886 w 1005443"/>
              <a:gd name="connsiteY6" fmla="*/ 956603 h 1406769"/>
              <a:gd name="connsiteX7" fmla="*/ 822563 w 1005443"/>
              <a:gd name="connsiteY7" fmla="*/ 942535 h 1406769"/>
              <a:gd name="connsiteX8" fmla="*/ 892901 w 1005443"/>
              <a:gd name="connsiteY8" fmla="*/ 858129 h 1406769"/>
              <a:gd name="connsiteX9" fmla="*/ 963240 w 1005443"/>
              <a:gd name="connsiteY9" fmla="*/ 773723 h 1406769"/>
              <a:gd name="connsiteX10" fmla="*/ 1005443 w 1005443"/>
              <a:gd name="connsiteY10" fmla="*/ 633046 h 1406769"/>
              <a:gd name="connsiteX11" fmla="*/ 977307 w 1005443"/>
              <a:gd name="connsiteY11" fmla="*/ 492369 h 1406769"/>
              <a:gd name="connsiteX12" fmla="*/ 921037 w 1005443"/>
              <a:gd name="connsiteY12" fmla="*/ 407963 h 1406769"/>
              <a:gd name="connsiteX13" fmla="*/ 850698 w 1005443"/>
              <a:gd name="connsiteY13" fmla="*/ 253218 h 1406769"/>
              <a:gd name="connsiteX14" fmla="*/ 878834 w 1005443"/>
              <a:gd name="connsiteY14" fmla="*/ 0 h 1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5443" h="1406769">
                <a:moveTo>
                  <a:pt x="20704" y="1406769"/>
                </a:moveTo>
                <a:cubicBezTo>
                  <a:pt x="-12413" y="1274295"/>
                  <a:pt x="-785" y="1344404"/>
                  <a:pt x="20704" y="1097280"/>
                </a:cubicBezTo>
                <a:cubicBezTo>
                  <a:pt x="22357" y="1078275"/>
                  <a:pt x="38575" y="985270"/>
                  <a:pt x="62907" y="970671"/>
                </a:cubicBezTo>
                <a:cubicBezTo>
                  <a:pt x="96065" y="950776"/>
                  <a:pt x="138143" y="952709"/>
                  <a:pt x="175449" y="942535"/>
                </a:cubicBezTo>
                <a:cubicBezTo>
                  <a:pt x="189755" y="938633"/>
                  <a:pt x="203584" y="933157"/>
                  <a:pt x="217652" y="928468"/>
                </a:cubicBezTo>
                <a:cubicBezTo>
                  <a:pt x="344261" y="933157"/>
                  <a:pt x="471016" y="934871"/>
                  <a:pt x="597480" y="942535"/>
                </a:cubicBezTo>
                <a:cubicBezTo>
                  <a:pt x="625951" y="944261"/>
                  <a:pt x="653363" y="956603"/>
                  <a:pt x="681886" y="956603"/>
                </a:cubicBezTo>
                <a:cubicBezTo>
                  <a:pt x="729012" y="956603"/>
                  <a:pt x="775671" y="947224"/>
                  <a:pt x="822563" y="942535"/>
                </a:cubicBezTo>
                <a:cubicBezTo>
                  <a:pt x="922821" y="842277"/>
                  <a:pt x="814553" y="956063"/>
                  <a:pt x="892901" y="858129"/>
                </a:cubicBezTo>
                <a:cubicBezTo>
                  <a:pt x="933867" y="806922"/>
                  <a:pt x="919706" y="852084"/>
                  <a:pt x="963240" y="773723"/>
                </a:cubicBezTo>
                <a:cubicBezTo>
                  <a:pt x="992158" y="721671"/>
                  <a:pt x="994090" y="689811"/>
                  <a:pt x="1005443" y="633046"/>
                </a:cubicBezTo>
                <a:cubicBezTo>
                  <a:pt x="1001947" y="608578"/>
                  <a:pt x="996195" y="526367"/>
                  <a:pt x="977307" y="492369"/>
                </a:cubicBezTo>
                <a:cubicBezTo>
                  <a:pt x="960885" y="462810"/>
                  <a:pt x="936159" y="438207"/>
                  <a:pt x="921037" y="407963"/>
                </a:cubicBezTo>
                <a:cubicBezTo>
                  <a:pt x="858134" y="282159"/>
                  <a:pt x="878029" y="335211"/>
                  <a:pt x="850698" y="253218"/>
                </a:cubicBezTo>
                <a:cubicBezTo>
                  <a:pt x="865155" y="7448"/>
                  <a:pt x="808300" y="70534"/>
                  <a:pt x="878834" y="0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244904" y="1243819"/>
            <a:ext cx="717452" cy="225083"/>
          </a:xfrm>
          <a:custGeom>
            <a:avLst/>
            <a:gdLst>
              <a:gd name="connsiteX0" fmla="*/ 717452 w 717452"/>
              <a:gd name="connsiteY0" fmla="*/ 0 h 225083"/>
              <a:gd name="connsiteX1" fmla="*/ 534572 w 717452"/>
              <a:gd name="connsiteY1" fmla="*/ 14067 h 225083"/>
              <a:gd name="connsiteX2" fmla="*/ 478302 w 717452"/>
              <a:gd name="connsiteY2" fmla="*/ 56270 h 225083"/>
              <a:gd name="connsiteX3" fmla="*/ 407963 w 717452"/>
              <a:gd name="connsiteY3" fmla="*/ 126609 h 225083"/>
              <a:gd name="connsiteX4" fmla="*/ 393896 w 717452"/>
              <a:gd name="connsiteY4" fmla="*/ 168812 h 225083"/>
              <a:gd name="connsiteX5" fmla="*/ 323557 w 717452"/>
              <a:gd name="connsiteY5" fmla="*/ 225083 h 225083"/>
              <a:gd name="connsiteX6" fmla="*/ 56271 w 717452"/>
              <a:gd name="connsiteY6" fmla="*/ 211015 h 225083"/>
              <a:gd name="connsiteX7" fmla="*/ 14068 w 717452"/>
              <a:gd name="connsiteY7" fmla="*/ 196947 h 225083"/>
              <a:gd name="connsiteX8" fmla="*/ 0 w 717452"/>
              <a:gd name="connsiteY8" fmla="*/ 168812 h 22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452" h="225083">
                <a:moveTo>
                  <a:pt x="717452" y="0"/>
                </a:moveTo>
                <a:cubicBezTo>
                  <a:pt x="656492" y="4689"/>
                  <a:pt x="594087" y="64"/>
                  <a:pt x="534572" y="14067"/>
                </a:cubicBezTo>
                <a:cubicBezTo>
                  <a:pt x="511749" y="19437"/>
                  <a:pt x="495826" y="40693"/>
                  <a:pt x="478302" y="56270"/>
                </a:cubicBezTo>
                <a:cubicBezTo>
                  <a:pt x="453519" y="78299"/>
                  <a:pt x="407963" y="126609"/>
                  <a:pt x="407963" y="126609"/>
                </a:cubicBezTo>
                <a:cubicBezTo>
                  <a:pt x="403274" y="140677"/>
                  <a:pt x="401525" y="156097"/>
                  <a:pt x="393896" y="168812"/>
                </a:cubicBezTo>
                <a:cubicBezTo>
                  <a:pt x="380534" y="191082"/>
                  <a:pt x="342722" y="212306"/>
                  <a:pt x="323557" y="225083"/>
                </a:cubicBezTo>
                <a:cubicBezTo>
                  <a:pt x="234462" y="220394"/>
                  <a:pt x="145123" y="219093"/>
                  <a:pt x="56271" y="211015"/>
                </a:cubicBezTo>
                <a:cubicBezTo>
                  <a:pt x="41503" y="209672"/>
                  <a:pt x="25931" y="205844"/>
                  <a:pt x="14068" y="196947"/>
                </a:cubicBezTo>
                <a:cubicBezTo>
                  <a:pt x="5680" y="190656"/>
                  <a:pt x="4689" y="178190"/>
                  <a:pt x="0" y="168812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73174" y="2056227"/>
            <a:ext cx="1434904" cy="225083"/>
          </a:xfrm>
          <a:custGeom>
            <a:avLst/>
            <a:gdLst>
              <a:gd name="connsiteX0" fmla="*/ 0 w 1434904"/>
              <a:gd name="connsiteY0" fmla="*/ 225083 h 225083"/>
              <a:gd name="connsiteX1" fmla="*/ 28135 w 1434904"/>
              <a:gd name="connsiteY1" fmla="*/ 154744 h 225083"/>
              <a:gd name="connsiteX2" fmla="*/ 84406 w 1434904"/>
              <a:gd name="connsiteY2" fmla="*/ 126609 h 225083"/>
              <a:gd name="connsiteX3" fmla="*/ 112541 w 1434904"/>
              <a:gd name="connsiteY3" fmla="*/ 98473 h 225083"/>
              <a:gd name="connsiteX4" fmla="*/ 154744 w 1434904"/>
              <a:gd name="connsiteY4" fmla="*/ 84406 h 225083"/>
              <a:gd name="connsiteX5" fmla="*/ 309489 w 1434904"/>
              <a:gd name="connsiteY5" fmla="*/ 42203 h 225083"/>
              <a:gd name="connsiteX6" fmla="*/ 520504 w 1434904"/>
              <a:gd name="connsiteY6" fmla="*/ 56270 h 225083"/>
              <a:gd name="connsiteX7" fmla="*/ 562707 w 1434904"/>
              <a:gd name="connsiteY7" fmla="*/ 84406 h 225083"/>
              <a:gd name="connsiteX8" fmla="*/ 604910 w 1434904"/>
              <a:gd name="connsiteY8" fmla="*/ 98473 h 225083"/>
              <a:gd name="connsiteX9" fmla="*/ 647113 w 1434904"/>
              <a:gd name="connsiteY9" fmla="*/ 126609 h 225083"/>
              <a:gd name="connsiteX10" fmla="*/ 773723 w 1434904"/>
              <a:gd name="connsiteY10" fmla="*/ 154744 h 225083"/>
              <a:gd name="connsiteX11" fmla="*/ 900332 w 1434904"/>
              <a:gd name="connsiteY11" fmla="*/ 182880 h 225083"/>
              <a:gd name="connsiteX12" fmla="*/ 1209821 w 1434904"/>
              <a:gd name="connsiteY12" fmla="*/ 168812 h 225083"/>
              <a:gd name="connsiteX13" fmla="*/ 1308295 w 1434904"/>
              <a:gd name="connsiteY13" fmla="*/ 112541 h 225083"/>
              <a:gd name="connsiteX14" fmla="*/ 1378633 w 1434904"/>
              <a:gd name="connsiteY14" fmla="*/ 84406 h 225083"/>
              <a:gd name="connsiteX15" fmla="*/ 1434904 w 1434904"/>
              <a:gd name="connsiteY15" fmla="*/ 0 h 22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34904" h="225083">
                <a:moveTo>
                  <a:pt x="0" y="225083"/>
                </a:moveTo>
                <a:cubicBezTo>
                  <a:pt x="9378" y="201637"/>
                  <a:pt x="11701" y="173917"/>
                  <a:pt x="28135" y="154744"/>
                </a:cubicBezTo>
                <a:cubicBezTo>
                  <a:pt x="41783" y="138822"/>
                  <a:pt x="66957" y="138242"/>
                  <a:pt x="84406" y="126609"/>
                </a:cubicBezTo>
                <a:cubicBezTo>
                  <a:pt x="95442" y="119252"/>
                  <a:pt x="101168" y="105297"/>
                  <a:pt x="112541" y="98473"/>
                </a:cubicBezTo>
                <a:cubicBezTo>
                  <a:pt x="125256" y="90844"/>
                  <a:pt x="141114" y="90247"/>
                  <a:pt x="154744" y="84406"/>
                </a:cubicBezTo>
                <a:cubicBezTo>
                  <a:pt x="262157" y="38372"/>
                  <a:pt x="156285" y="64088"/>
                  <a:pt x="309489" y="42203"/>
                </a:cubicBezTo>
                <a:cubicBezTo>
                  <a:pt x="379827" y="46892"/>
                  <a:pt x="450969" y="44681"/>
                  <a:pt x="520504" y="56270"/>
                </a:cubicBezTo>
                <a:cubicBezTo>
                  <a:pt x="537181" y="59050"/>
                  <a:pt x="547585" y="76845"/>
                  <a:pt x="562707" y="84406"/>
                </a:cubicBezTo>
                <a:cubicBezTo>
                  <a:pt x="575970" y="91038"/>
                  <a:pt x="590842" y="93784"/>
                  <a:pt x="604910" y="98473"/>
                </a:cubicBezTo>
                <a:cubicBezTo>
                  <a:pt x="618978" y="107852"/>
                  <a:pt x="631573" y="119949"/>
                  <a:pt x="647113" y="126609"/>
                </a:cubicBezTo>
                <a:cubicBezTo>
                  <a:pt x="665581" y="134524"/>
                  <a:pt x="759864" y="151664"/>
                  <a:pt x="773723" y="154744"/>
                </a:cubicBezTo>
                <a:cubicBezTo>
                  <a:pt x="952525" y="194479"/>
                  <a:pt x="688184" y="140450"/>
                  <a:pt x="900332" y="182880"/>
                </a:cubicBezTo>
                <a:cubicBezTo>
                  <a:pt x="1003495" y="178191"/>
                  <a:pt x="1106880" y="177047"/>
                  <a:pt x="1209821" y="168812"/>
                </a:cubicBezTo>
                <a:cubicBezTo>
                  <a:pt x="1257554" y="164993"/>
                  <a:pt x="1266587" y="135712"/>
                  <a:pt x="1308295" y="112541"/>
                </a:cubicBezTo>
                <a:cubicBezTo>
                  <a:pt x="1330369" y="100278"/>
                  <a:pt x="1355187" y="93784"/>
                  <a:pt x="1378633" y="84406"/>
                </a:cubicBezTo>
                <a:cubicBezTo>
                  <a:pt x="1412700" y="16272"/>
                  <a:pt x="1391940" y="42964"/>
                  <a:pt x="1434904" y="0"/>
                </a:cubicBezTo>
              </a:path>
            </a:pathLst>
          </a:cu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556943" y="1454834"/>
            <a:ext cx="408015" cy="1125416"/>
          </a:xfrm>
          <a:custGeom>
            <a:avLst/>
            <a:gdLst>
              <a:gd name="connsiteX0" fmla="*/ 14120 w 408015"/>
              <a:gd name="connsiteY0" fmla="*/ 0 h 1125416"/>
              <a:gd name="connsiteX1" fmla="*/ 42255 w 408015"/>
              <a:gd name="connsiteY1" fmla="*/ 450167 h 1125416"/>
              <a:gd name="connsiteX2" fmla="*/ 112594 w 408015"/>
              <a:gd name="connsiteY2" fmla="*/ 478302 h 1125416"/>
              <a:gd name="connsiteX3" fmla="*/ 197000 w 408015"/>
              <a:gd name="connsiteY3" fmla="*/ 520505 h 1125416"/>
              <a:gd name="connsiteX4" fmla="*/ 281406 w 408015"/>
              <a:gd name="connsiteY4" fmla="*/ 604911 h 1125416"/>
              <a:gd name="connsiteX5" fmla="*/ 337677 w 408015"/>
              <a:gd name="connsiteY5" fmla="*/ 689317 h 1125416"/>
              <a:gd name="connsiteX6" fmla="*/ 365812 w 408015"/>
              <a:gd name="connsiteY6" fmla="*/ 731520 h 1125416"/>
              <a:gd name="connsiteX7" fmla="*/ 393947 w 408015"/>
              <a:gd name="connsiteY7" fmla="*/ 815927 h 1125416"/>
              <a:gd name="connsiteX8" fmla="*/ 408015 w 408015"/>
              <a:gd name="connsiteY8" fmla="*/ 858130 h 1125416"/>
              <a:gd name="connsiteX9" fmla="*/ 365812 w 408015"/>
              <a:gd name="connsiteY9" fmla="*/ 970671 h 1125416"/>
              <a:gd name="connsiteX10" fmla="*/ 323609 w 408015"/>
              <a:gd name="connsiteY10" fmla="*/ 998807 h 1125416"/>
              <a:gd name="connsiteX11" fmla="*/ 295474 w 408015"/>
              <a:gd name="connsiteY11" fmla="*/ 1055077 h 1125416"/>
              <a:gd name="connsiteX12" fmla="*/ 253271 w 408015"/>
              <a:gd name="connsiteY12" fmla="*/ 1125416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8015" h="1125416">
                <a:moveTo>
                  <a:pt x="14120" y="0"/>
                </a:moveTo>
                <a:cubicBezTo>
                  <a:pt x="5523" y="146138"/>
                  <a:pt x="-24307" y="308722"/>
                  <a:pt x="42255" y="450167"/>
                </a:cubicBezTo>
                <a:cubicBezTo>
                  <a:pt x="53007" y="473016"/>
                  <a:pt x="90007" y="467009"/>
                  <a:pt x="112594" y="478302"/>
                </a:cubicBezTo>
                <a:cubicBezTo>
                  <a:pt x="221682" y="532845"/>
                  <a:pt x="90916" y="485143"/>
                  <a:pt x="197000" y="520505"/>
                </a:cubicBezTo>
                <a:cubicBezTo>
                  <a:pt x="288468" y="657708"/>
                  <a:pt x="141817" y="447875"/>
                  <a:pt x="281406" y="604911"/>
                </a:cubicBezTo>
                <a:cubicBezTo>
                  <a:pt x="303871" y="630184"/>
                  <a:pt x="318920" y="661182"/>
                  <a:pt x="337677" y="689317"/>
                </a:cubicBezTo>
                <a:cubicBezTo>
                  <a:pt x="347055" y="703385"/>
                  <a:pt x="360466" y="715480"/>
                  <a:pt x="365812" y="731520"/>
                </a:cubicBezTo>
                <a:lnTo>
                  <a:pt x="393947" y="815927"/>
                </a:lnTo>
                <a:lnTo>
                  <a:pt x="408015" y="858130"/>
                </a:lnTo>
                <a:cubicBezTo>
                  <a:pt x="397950" y="908455"/>
                  <a:pt x="402035" y="934448"/>
                  <a:pt x="365812" y="970671"/>
                </a:cubicBezTo>
                <a:cubicBezTo>
                  <a:pt x="353857" y="982626"/>
                  <a:pt x="337677" y="989428"/>
                  <a:pt x="323609" y="998807"/>
                </a:cubicBezTo>
                <a:cubicBezTo>
                  <a:pt x="314231" y="1017564"/>
                  <a:pt x="305878" y="1036869"/>
                  <a:pt x="295474" y="1055077"/>
                </a:cubicBezTo>
                <a:cubicBezTo>
                  <a:pt x="227590" y="1173873"/>
                  <a:pt x="295942" y="1040067"/>
                  <a:pt x="253271" y="1125416"/>
                </a:cubicBezTo>
              </a:path>
            </a:pathLst>
          </a:cu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395642" y="1611923"/>
            <a:ext cx="1005443" cy="1406769"/>
          </a:xfrm>
          <a:custGeom>
            <a:avLst/>
            <a:gdLst>
              <a:gd name="connsiteX0" fmla="*/ 20704 w 1005443"/>
              <a:gd name="connsiteY0" fmla="*/ 1406769 h 1406769"/>
              <a:gd name="connsiteX1" fmla="*/ 20704 w 1005443"/>
              <a:gd name="connsiteY1" fmla="*/ 1097280 h 1406769"/>
              <a:gd name="connsiteX2" fmla="*/ 62907 w 1005443"/>
              <a:gd name="connsiteY2" fmla="*/ 970671 h 1406769"/>
              <a:gd name="connsiteX3" fmla="*/ 175449 w 1005443"/>
              <a:gd name="connsiteY3" fmla="*/ 942535 h 1406769"/>
              <a:gd name="connsiteX4" fmla="*/ 217652 w 1005443"/>
              <a:gd name="connsiteY4" fmla="*/ 928468 h 1406769"/>
              <a:gd name="connsiteX5" fmla="*/ 597480 w 1005443"/>
              <a:gd name="connsiteY5" fmla="*/ 942535 h 1406769"/>
              <a:gd name="connsiteX6" fmla="*/ 681886 w 1005443"/>
              <a:gd name="connsiteY6" fmla="*/ 956603 h 1406769"/>
              <a:gd name="connsiteX7" fmla="*/ 822563 w 1005443"/>
              <a:gd name="connsiteY7" fmla="*/ 942535 h 1406769"/>
              <a:gd name="connsiteX8" fmla="*/ 892901 w 1005443"/>
              <a:gd name="connsiteY8" fmla="*/ 858129 h 1406769"/>
              <a:gd name="connsiteX9" fmla="*/ 963240 w 1005443"/>
              <a:gd name="connsiteY9" fmla="*/ 773723 h 1406769"/>
              <a:gd name="connsiteX10" fmla="*/ 1005443 w 1005443"/>
              <a:gd name="connsiteY10" fmla="*/ 633046 h 1406769"/>
              <a:gd name="connsiteX11" fmla="*/ 977307 w 1005443"/>
              <a:gd name="connsiteY11" fmla="*/ 492369 h 1406769"/>
              <a:gd name="connsiteX12" fmla="*/ 921037 w 1005443"/>
              <a:gd name="connsiteY12" fmla="*/ 407963 h 1406769"/>
              <a:gd name="connsiteX13" fmla="*/ 850698 w 1005443"/>
              <a:gd name="connsiteY13" fmla="*/ 253218 h 1406769"/>
              <a:gd name="connsiteX14" fmla="*/ 878834 w 1005443"/>
              <a:gd name="connsiteY14" fmla="*/ 0 h 1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5443" h="1406769">
                <a:moveTo>
                  <a:pt x="20704" y="1406769"/>
                </a:moveTo>
                <a:cubicBezTo>
                  <a:pt x="-12413" y="1274295"/>
                  <a:pt x="-785" y="1344404"/>
                  <a:pt x="20704" y="1097280"/>
                </a:cubicBezTo>
                <a:cubicBezTo>
                  <a:pt x="22357" y="1078275"/>
                  <a:pt x="38575" y="985270"/>
                  <a:pt x="62907" y="970671"/>
                </a:cubicBezTo>
                <a:cubicBezTo>
                  <a:pt x="96065" y="950776"/>
                  <a:pt x="138143" y="952709"/>
                  <a:pt x="175449" y="942535"/>
                </a:cubicBezTo>
                <a:cubicBezTo>
                  <a:pt x="189755" y="938633"/>
                  <a:pt x="203584" y="933157"/>
                  <a:pt x="217652" y="928468"/>
                </a:cubicBezTo>
                <a:cubicBezTo>
                  <a:pt x="344261" y="933157"/>
                  <a:pt x="471016" y="934871"/>
                  <a:pt x="597480" y="942535"/>
                </a:cubicBezTo>
                <a:cubicBezTo>
                  <a:pt x="625951" y="944261"/>
                  <a:pt x="653363" y="956603"/>
                  <a:pt x="681886" y="956603"/>
                </a:cubicBezTo>
                <a:cubicBezTo>
                  <a:pt x="729012" y="956603"/>
                  <a:pt x="775671" y="947224"/>
                  <a:pt x="822563" y="942535"/>
                </a:cubicBezTo>
                <a:cubicBezTo>
                  <a:pt x="922821" y="842277"/>
                  <a:pt x="814553" y="956063"/>
                  <a:pt x="892901" y="858129"/>
                </a:cubicBezTo>
                <a:cubicBezTo>
                  <a:pt x="933867" y="806922"/>
                  <a:pt x="919706" y="852084"/>
                  <a:pt x="963240" y="773723"/>
                </a:cubicBezTo>
                <a:cubicBezTo>
                  <a:pt x="992158" y="721671"/>
                  <a:pt x="994090" y="689811"/>
                  <a:pt x="1005443" y="633046"/>
                </a:cubicBezTo>
                <a:cubicBezTo>
                  <a:pt x="1001947" y="608578"/>
                  <a:pt x="996195" y="526367"/>
                  <a:pt x="977307" y="492369"/>
                </a:cubicBezTo>
                <a:cubicBezTo>
                  <a:pt x="960885" y="462810"/>
                  <a:pt x="936159" y="438207"/>
                  <a:pt x="921037" y="407963"/>
                </a:cubicBezTo>
                <a:cubicBezTo>
                  <a:pt x="858134" y="282159"/>
                  <a:pt x="878029" y="335211"/>
                  <a:pt x="850698" y="253218"/>
                </a:cubicBezTo>
                <a:cubicBezTo>
                  <a:pt x="865155" y="7448"/>
                  <a:pt x="808300" y="70534"/>
                  <a:pt x="878834" y="0"/>
                </a:cubicBezTo>
              </a:path>
            </a:pathLst>
          </a:cu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080872" y="1531620"/>
            <a:ext cx="717452" cy="225083"/>
          </a:xfrm>
          <a:custGeom>
            <a:avLst/>
            <a:gdLst>
              <a:gd name="connsiteX0" fmla="*/ 717452 w 717452"/>
              <a:gd name="connsiteY0" fmla="*/ 0 h 225083"/>
              <a:gd name="connsiteX1" fmla="*/ 534572 w 717452"/>
              <a:gd name="connsiteY1" fmla="*/ 14067 h 225083"/>
              <a:gd name="connsiteX2" fmla="*/ 478302 w 717452"/>
              <a:gd name="connsiteY2" fmla="*/ 56270 h 225083"/>
              <a:gd name="connsiteX3" fmla="*/ 407963 w 717452"/>
              <a:gd name="connsiteY3" fmla="*/ 126609 h 225083"/>
              <a:gd name="connsiteX4" fmla="*/ 393896 w 717452"/>
              <a:gd name="connsiteY4" fmla="*/ 168812 h 225083"/>
              <a:gd name="connsiteX5" fmla="*/ 323557 w 717452"/>
              <a:gd name="connsiteY5" fmla="*/ 225083 h 225083"/>
              <a:gd name="connsiteX6" fmla="*/ 56271 w 717452"/>
              <a:gd name="connsiteY6" fmla="*/ 211015 h 225083"/>
              <a:gd name="connsiteX7" fmla="*/ 14068 w 717452"/>
              <a:gd name="connsiteY7" fmla="*/ 196947 h 225083"/>
              <a:gd name="connsiteX8" fmla="*/ 0 w 717452"/>
              <a:gd name="connsiteY8" fmla="*/ 168812 h 22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452" h="225083">
                <a:moveTo>
                  <a:pt x="717452" y="0"/>
                </a:moveTo>
                <a:cubicBezTo>
                  <a:pt x="656492" y="4689"/>
                  <a:pt x="594087" y="64"/>
                  <a:pt x="534572" y="14067"/>
                </a:cubicBezTo>
                <a:cubicBezTo>
                  <a:pt x="511749" y="19437"/>
                  <a:pt x="495826" y="40693"/>
                  <a:pt x="478302" y="56270"/>
                </a:cubicBezTo>
                <a:cubicBezTo>
                  <a:pt x="453519" y="78299"/>
                  <a:pt x="407963" y="126609"/>
                  <a:pt x="407963" y="126609"/>
                </a:cubicBezTo>
                <a:cubicBezTo>
                  <a:pt x="403274" y="140677"/>
                  <a:pt x="401525" y="156097"/>
                  <a:pt x="393896" y="168812"/>
                </a:cubicBezTo>
                <a:cubicBezTo>
                  <a:pt x="380534" y="191082"/>
                  <a:pt x="342722" y="212306"/>
                  <a:pt x="323557" y="225083"/>
                </a:cubicBezTo>
                <a:cubicBezTo>
                  <a:pt x="234462" y="220394"/>
                  <a:pt x="145123" y="219093"/>
                  <a:pt x="56271" y="211015"/>
                </a:cubicBezTo>
                <a:cubicBezTo>
                  <a:pt x="41503" y="209672"/>
                  <a:pt x="25931" y="205844"/>
                  <a:pt x="14068" y="196947"/>
                </a:cubicBezTo>
                <a:cubicBezTo>
                  <a:pt x="5680" y="190656"/>
                  <a:pt x="4689" y="178190"/>
                  <a:pt x="0" y="168812"/>
                </a:cubicBezTo>
              </a:path>
            </a:pathLst>
          </a:cu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8371" y="60908"/>
            <a:ext cx="3323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Gene Expression</a:t>
            </a:r>
            <a:r>
              <a:rPr kumimoji="0" 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by microarray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461015" y="1859865"/>
            <a:ext cx="1272565" cy="68111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0085" y="2561464"/>
            <a:ext cx="17722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convert to cDNA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9675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" y="730933"/>
            <a:ext cx="4577416" cy="59793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67" y="1949153"/>
            <a:ext cx="4370433" cy="2988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286" y="211015"/>
            <a:ext cx="846875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Combining gene expression,</a:t>
            </a:r>
            <a:r>
              <a:rPr kumimoji="0" 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ChIP, and binding motif information comparing with and without glucose, Amy </a:t>
            </a:r>
            <a:r>
              <a:rPr kumimoji="0" lang="en-US" sz="1800" b="0" i="1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et al</a:t>
            </a:r>
            <a:r>
              <a:rPr kumimoji="0" lang="en-US" sz="1800" b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devised a model for TrmB function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475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00" b="37536"/>
          <a:stretch/>
        </p:blipFill>
        <p:spPr>
          <a:xfrm>
            <a:off x="3710560" y="407772"/>
            <a:ext cx="5336171" cy="580445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2149171" y="1759494"/>
            <a:ext cx="789213" cy="2444683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51" y="2836950"/>
            <a:ext cx="231249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Gluconeogenic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genes</a:t>
            </a:r>
            <a:endParaRPr kumimoji="0" lang="en-US" sz="2400" b="1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2770319" y="2295845"/>
            <a:ext cx="789213" cy="244468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84155" r="41753" b="6570"/>
          <a:stretch/>
        </p:blipFill>
        <p:spPr>
          <a:xfrm>
            <a:off x="1853591" y="5397613"/>
            <a:ext cx="2289748" cy="1003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32361" y="3252448"/>
            <a:ext cx="156228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Glycolytic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genes</a:t>
            </a:r>
            <a:endParaRPr kumimoji="0" 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643" y="223107"/>
            <a:ext cx="79855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TrmB turns on gluconeogenic</a:t>
            </a:r>
            <a:r>
              <a:rPr kumimoji="0" 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genes when there is no glucose around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5300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643" y="223107"/>
            <a:ext cx="79855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TrmB turns on gluconeogenic</a:t>
            </a:r>
            <a:r>
              <a:rPr kumimoji="0" 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genes when there is no glucose around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6093" y="1223889"/>
            <a:ext cx="6668086" cy="120032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but why?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Halobacterium</a:t>
            </a:r>
            <a:r>
              <a:rPr kumimoji="0" lang="en-US" sz="2400" b="0" i="1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salinarum </a:t>
            </a:r>
            <a:r>
              <a:rPr kumimoji="0" lang="en-US" sz="2400" b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doesn’t metabolize glucose!</a:t>
            </a: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82328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643" y="223107"/>
            <a:ext cx="79855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TrmB turns on gluconeogenic</a:t>
            </a:r>
            <a:r>
              <a:rPr kumimoji="0" 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genes when there is no glucose around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6093" y="1223889"/>
            <a:ext cx="6668086" cy="120032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but why?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Halobacterium</a:t>
            </a:r>
            <a:r>
              <a:rPr kumimoji="0" lang="en-US" sz="2400" b="0" i="1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salinarum </a:t>
            </a:r>
            <a:r>
              <a:rPr kumimoji="0" lang="en-US" sz="2400" b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doesn’t metabolize glucose!</a:t>
            </a: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4890"/>
            <a:ext cx="9144000" cy="30827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00136" y="5106572"/>
            <a:ext cx="4543864" cy="118168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525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8" y="1412826"/>
            <a:ext cx="8906762" cy="4973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7107" y="309489"/>
            <a:ext cx="604909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Glucose availability affects</a:t>
            </a:r>
            <a:r>
              <a:rPr kumimoji="0" lang="en-US" sz="2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cell shape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55621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0493"/>
            <a:ext cx="8825767" cy="4276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670" y="984738"/>
            <a:ext cx="884633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Glucose availability affects</a:t>
            </a:r>
            <a:r>
              <a:rPr kumimoji="0" lang="en-US" sz="2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glycosylation of the cell wall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7238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1577455" y="278792"/>
            <a:ext cx="679769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r>
              <a:rPr>
                <a:latin typeface="Arial" charset="0"/>
                <a:ea typeface="Arial" charset="0"/>
                <a:cs typeface="Arial" charset="0"/>
              </a:rPr>
              <a:t>Transcription factors can alter global gene expression</a:t>
            </a:r>
          </a:p>
        </p:txBody>
      </p:sp>
      <p:pic>
        <p:nvPicPr>
          <p:cNvPr id="148" name="image4.png" descr="C:\Users\cld42\Desktop\counts\standard_removed.png"/>
          <p:cNvPicPr>
            <a:picLocks noChangeAspect="1"/>
          </p:cNvPicPr>
          <p:nvPr/>
        </p:nvPicPr>
        <p:blipFill>
          <a:blip r:embed="rId2">
            <a:extLst/>
          </a:blip>
          <a:srcRect r="6386" b="7491"/>
          <a:stretch>
            <a:fillRect/>
          </a:stretch>
        </p:blipFill>
        <p:spPr>
          <a:xfrm>
            <a:off x="5587599" y="1771796"/>
            <a:ext cx="3098447" cy="306182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1285634" y="3509601"/>
            <a:ext cx="1616924" cy="26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57" extrusionOk="0">
                <a:moveTo>
                  <a:pt x="0" y="8772"/>
                </a:moveTo>
                <a:cubicBezTo>
                  <a:pt x="1294" y="16878"/>
                  <a:pt x="3510" y="19600"/>
                  <a:pt x="5404" y="15418"/>
                </a:cubicBezTo>
                <a:cubicBezTo>
                  <a:pt x="6976" y="11946"/>
                  <a:pt x="8027" y="3958"/>
                  <a:pt x="9689" y="1101"/>
                </a:cubicBezTo>
                <a:cubicBezTo>
                  <a:pt x="10986" y="-1128"/>
                  <a:pt x="12287" y="144"/>
                  <a:pt x="13409" y="3859"/>
                </a:cubicBezTo>
                <a:cubicBezTo>
                  <a:pt x="14461" y="7341"/>
                  <a:pt x="15241" y="12861"/>
                  <a:pt x="16358" y="15756"/>
                </a:cubicBezTo>
                <a:cubicBezTo>
                  <a:pt x="18178" y="20472"/>
                  <a:pt x="20412" y="17739"/>
                  <a:pt x="21600" y="9362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1070371" y="3509601"/>
            <a:ext cx="1616924" cy="26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57" extrusionOk="0">
                <a:moveTo>
                  <a:pt x="0" y="8772"/>
                </a:moveTo>
                <a:cubicBezTo>
                  <a:pt x="1294" y="16878"/>
                  <a:pt x="3510" y="19600"/>
                  <a:pt x="5404" y="15418"/>
                </a:cubicBezTo>
                <a:cubicBezTo>
                  <a:pt x="6976" y="11946"/>
                  <a:pt x="8027" y="3958"/>
                  <a:pt x="9689" y="1101"/>
                </a:cubicBezTo>
                <a:cubicBezTo>
                  <a:pt x="10986" y="-1128"/>
                  <a:pt x="12287" y="144"/>
                  <a:pt x="13409" y="3859"/>
                </a:cubicBezTo>
                <a:cubicBezTo>
                  <a:pt x="14461" y="7341"/>
                  <a:pt x="15241" y="12861"/>
                  <a:pt x="16358" y="15756"/>
                </a:cubicBezTo>
                <a:cubicBezTo>
                  <a:pt x="18178" y="20472"/>
                  <a:pt x="20412" y="17739"/>
                  <a:pt x="21600" y="9362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1" name="Shape 151"/>
          <p:cNvSpPr/>
          <p:nvPr/>
        </p:nvSpPr>
        <p:spPr>
          <a:xfrm rot="10800000" flipH="1">
            <a:off x="2898534" y="3522301"/>
            <a:ext cx="1616924" cy="26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57" extrusionOk="0">
                <a:moveTo>
                  <a:pt x="0" y="8772"/>
                </a:moveTo>
                <a:cubicBezTo>
                  <a:pt x="1294" y="16878"/>
                  <a:pt x="3510" y="19600"/>
                  <a:pt x="5404" y="15418"/>
                </a:cubicBezTo>
                <a:cubicBezTo>
                  <a:pt x="6976" y="11946"/>
                  <a:pt x="8027" y="3958"/>
                  <a:pt x="9689" y="1101"/>
                </a:cubicBezTo>
                <a:cubicBezTo>
                  <a:pt x="10986" y="-1128"/>
                  <a:pt x="12287" y="144"/>
                  <a:pt x="13409" y="3859"/>
                </a:cubicBezTo>
                <a:cubicBezTo>
                  <a:pt x="14461" y="7341"/>
                  <a:pt x="15241" y="12861"/>
                  <a:pt x="16358" y="15756"/>
                </a:cubicBezTo>
                <a:cubicBezTo>
                  <a:pt x="18178" y="20472"/>
                  <a:pt x="20412" y="17739"/>
                  <a:pt x="21600" y="9362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2" name="Shape 152"/>
          <p:cNvSpPr/>
          <p:nvPr/>
        </p:nvSpPr>
        <p:spPr>
          <a:xfrm rot="10800000" flipH="1">
            <a:off x="2683271" y="3522301"/>
            <a:ext cx="1616924" cy="26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57" extrusionOk="0">
                <a:moveTo>
                  <a:pt x="0" y="8772"/>
                </a:moveTo>
                <a:cubicBezTo>
                  <a:pt x="1294" y="16878"/>
                  <a:pt x="3510" y="19600"/>
                  <a:pt x="5404" y="15418"/>
                </a:cubicBezTo>
                <a:cubicBezTo>
                  <a:pt x="6976" y="11946"/>
                  <a:pt x="8027" y="3958"/>
                  <a:pt x="9689" y="1101"/>
                </a:cubicBezTo>
                <a:cubicBezTo>
                  <a:pt x="10986" y="-1128"/>
                  <a:pt x="12287" y="144"/>
                  <a:pt x="13409" y="3859"/>
                </a:cubicBezTo>
                <a:cubicBezTo>
                  <a:pt x="14461" y="7341"/>
                  <a:pt x="15241" y="12861"/>
                  <a:pt x="16358" y="15756"/>
                </a:cubicBezTo>
                <a:cubicBezTo>
                  <a:pt x="18178" y="20472"/>
                  <a:pt x="20412" y="17739"/>
                  <a:pt x="21600" y="9362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611872" y="3522322"/>
            <a:ext cx="553567" cy="256424"/>
          </a:xfrm>
          <a:prstGeom prst="rightArrow">
            <a:avLst>
              <a:gd name="adj1" fmla="val 45777"/>
              <a:gd name="adj2" fmla="val 73383"/>
            </a:avLst>
          </a:prstGeom>
          <a:solidFill>
            <a:srgbClr val="85FBFE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2516131" y="3522322"/>
            <a:ext cx="553567" cy="256424"/>
          </a:xfrm>
          <a:prstGeom prst="rightArrow">
            <a:avLst>
              <a:gd name="adj1" fmla="val 45777"/>
              <a:gd name="adj2" fmla="val 73383"/>
            </a:avLst>
          </a:prstGeom>
          <a:solidFill>
            <a:srgbClr val="70FAB0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3182543" y="3522322"/>
            <a:ext cx="316484" cy="25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15744"/>
                </a:moveTo>
                <a:lnTo>
                  <a:pt x="12843" y="21600"/>
                </a:lnTo>
                <a:lnTo>
                  <a:pt x="0" y="10800"/>
                </a:lnTo>
                <a:lnTo>
                  <a:pt x="12843" y="0"/>
                </a:lnTo>
                <a:lnTo>
                  <a:pt x="12843" y="5856"/>
                </a:lnTo>
                <a:lnTo>
                  <a:pt x="21600" y="5856"/>
                </a:lnTo>
                <a:lnTo>
                  <a:pt x="21600" y="15744"/>
                </a:lnTo>
                <a:close/>
              </a:path>
            </a:pathLst>
          </a:custGeom>
          <a:solidFill>
            <a:srgbClr val="D293FE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1391843" y="3522322"/>
            <a:ext cx="879451" cy="25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2" y="15744"/>
                </a:moveTo>
                <a:lnTo>
                  <a:pt x="4622" y="21600"/>
                </a:lnTo>
                <a:lnTo>
                  <a:pt x="0" y="10800"/>
                </a:lnTo>
                <a:lnTo>
                  <a:pt x="4622" y="0"/>
                </a:lnTo>
                <a:lnTo>
                  <a:pt x="4622" y="5856"/>
                </a:lnTo>
                <a:lnTo>
                  <a:pt x="21600" y="5856"/>
                </a:lnTo>
                <a:lnTo>
                  <a:pt x="21600" y="15744"/>
                </a:lnTo>
                <a:close/>
              </a:path>
            </a:pathLst>
          </a:custGeom>
          <a:solidFill>
            <a:srgbClr val="FFBD5E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2286236" y="1334996"/>
            <a:ext cx="624452" cy="560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2" h="19297" extrusionOk="0">
                <a:moveTo>
                  <a:pt x="301" y="7517"/>
                </a:moveTo>
                <a:cubicBezTo>
                  <a:pt x="853" y="6069"/>
                  <a:pt x="2124" y="5298"/>
                  <a:pt x="3362" y="5659"/>
                </a:cubicBezTo>
                <a:cubicBezTo>
                  <a:pt x="4418" y="5141"/>
                  <a:pt x="5442" y="4519"/>
                  <a:pt x="6422" y="3800"/>
                </a:cubicBezTo>
                <a:cubicBezTo>
                  <a:pt x="8401" y="2349"/>
                  <a:pt x="10267" y="478"/>
                  <a:pt x="12543" y="84"/>
                </a:cubicBezTo>
                <a:cubicBezTo>
                  <a:pt x="16606" y="-621"/>
                  <a:pt x="20274" y="3198"/>
                  <a:pt x="20660" y="8403"/>
                </a:cubicBezTo>
                <a:cubicBezTo>
                  <a:pt x="20943" y="12211"/>
                  <a:pt x="19324" y="15806"/>
                  <a:pt x="16694" y="17724"/>
                </a:cubicBezTo>
                <a:cubicBezTo>
                  <a:pt x="12231" y="20979"/>
                  <a:pt x="6758" y="18813"/>
                  <a:pt x="2648" y="14588"/>
                </a:cubicBezTo>
                <a:cubicBezTo>
                  <a:pt x="820" y="12710"/>
                  <a:pt x="-657" y="10029"/>
                  <a:pt x="301" y="7517"/>
                </a:cubicBezTo>
                <a:close/>
              </a:path>
            </a:pathLst>
          </a:custGeom>
          <a:solidFill>
            <a:srgbClr val="A8D4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2341051" y="1334989"/>
            <a:ext cx="362353" cy="39920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EF6C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9" name="Shape 159"/>
          <p:cNvSpPr/>
          <p:nvPr/>
        </p:nvSpPr>
        <p:spPr>
          <a:xfrm flipV="1">
            <a:off x="2351236" y="1993275"/>
            <a:ext cx="155774" cy="127000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2157914" y="3252122"/>
            <a:ext cx="341884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901210" y="2046787"/>
            <a:ext cx="636026" cy="13295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812397" y="3882631"/>
            <a:ext cx="1" cy="5857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1613136" y="4572266"/>
            <a:ext cx="624452" cy="56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2" h="19297" extrusionOk="0">
                <a:moveTo>
                  <a:pt x="301" y="7517"/>
                </a:moveTo>
                <a:cubicBezTo>
                  <a:pt x="853" y="6069"/>
                  <a:pt x="2124" y="5298"/>
                  <a:pt x="3362" y="5659"/>
                </a:cubicBezTo>
                <a:cubicBezTo>
                  <a:pt x="4418" y="5141"/>
                  <a:pt x="5442" y="4519"/>
                  <a:pt x="6422" y="3800"/>
                </a:cubicBezTo>
                <a:cubicBezTo>
                  <a:pt x="8401" y="2349"/>
                  <a:pt x="10267" y="478"/>
                  <a:pt x="12543" y="84"/>
                </a:cubicBezTo>
                <a:cubicBezTo>
                  <a:pt x="16606" y="-621"/>
                  <a:pt x="20274" y="3198"/>
                  <a:pt x="20660" y="8403"/>
                </a:cubicBezTo>
                <a:cubicBezTo>
                  <a:pt x="20943" y="12211"/>
                  <a:pt x="19324" y="15806"/>
                  <a:pt x="16694" y="17724"/>
                </a:cubicBezTo>
                <a:cubicBezTo>
                  <a:pt x="12231" y="20979"/>
                  <a:pt x="6758" y="18813"/>
                  <a:pt x="2648" y="14588"/>
                </a:cubicBezTo>
                <a:cubicBezTo>
                  <a:pt x="820" y="12710"/>
                  <a:pt x="-657" y="10029"/>
                  <a:pt x="301" y="7517"/>
                </a:cubicBezTo>
                <a:close/>
              </a:path>
            </a:pathLst>
          </a:custGeom>
          <a:solidFill>
            <a:srgbClr val="FFBD5E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4" name="Shape 164"/>
          <p:cNvSpPr/>
          <p:nvPr/>
        </p:nvSpPr>
        <p:spPr>
          <a:xfrm flipH="1">
            <a:off x="2911871" y="5617801"/>
            <a:ext cx="1616924" cy="26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57" extrusionOk="0">
                <a:moveTo>
                  <a:pt x="0" y="8772"/>
                </a:moveTo>
                <a:cubicBezTo>
                  <a:pt x="1294" y="16878"/>
                  <a:pt x="3510" y="19600"/>
                  <a:pt x="5404" y="15418"/>
                </a:cubicBezTo>
                <a:cubicBezTo>
                  <a:pt x="6976" y="11946"/>
                  <a:pt x="8027" y="3958"/>
                  <a:pt x="9689" y="1101"/>
                </a:cubicBezTo>
                <a:cubicBezTo>
                  <a:pt x="10986" y="-1128"/>
                  <a:pt x="12287" y="144"/>
                  <a:pt x="13409" y="3859"/>
                </a:cubicBezTo>
                <a:cubicBezTo>
                  <a:pt x="14461" y="7341"/>
                  <a:pt x="15241" y="12861"/>
                  <a:pt x="16358" y="15756"/>
                </a:cubicBezTo>
                <a:cubicBezTo>
                  <a:pt x="18178" y="20472"/>
                  <a:pt x="20412" y="17739"/>
                  <a:pt x="21600" y="9362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5" name="Shape 165"/>
          <p:cNvSpPr/>
          <p:nvPr/>
        </p:nvSpPr>
        <p:spPr>
          <a:xfrm flipH="1">
            <a:off x="3127134" y="5617801"/>
            <a:ext cx="1616924" cy="26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57" extrusionOk="0">
                <a:moveTo>
                  <a:pt x="0" y="8772"/>
                </a:moveTo>
                <a:cubicBezTo>
                  <a:pt x="1294" y="16878"/>
                  <a:pt x="3510" y="19600"/>
                  <a:pt x="5404" y="15418"/>
                </a:cubicBezTo>
                <a:cubicBezTo>
                  <a:pt x="6976" y="11946"/>
                  <a:pt x="8027" y="3958"/>
                  <a:pt x="9689" y="1101"/>
                </a:cubicBezTo>
                <a:cubicBezTo>
                  <a:pt x="10986" y="-1128"/>
                  <a:pt x="12287" y="144"/>
                  <a:pt x="13409" y="3859"/>
                </a:cubicBezTo>
                <a:cubicBezTo>
                  <a:pt x="14461" y="7341"/>
                  <a:pt x="15241" y="12861"/>
                  <a:pt x="16358" y="15756"/>
                </a:cubicBezTo>
                <a:cubicBezTo>
                  <a:pt x="18178" y="20472"/>
                  <a:pt x="20412" y="17739"/>
                  <a:pt x="21600" y="9362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6" name="Shape 166"/>
          <p:cNvSpPr/>
          <p:nvPr/>
        </p:nvSpPr>
        <p:spPr>
          <a:xfrm rot="10800000">
            <a:off x="1298971" y="5630501"/>
            <a:ext cx="1616924" cy="26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57" extrusionOk="0">
                <a:moveTo>
                  <a:pt x="0" y="8772"/>
                </a:moveTo>
                <a:cubicBezTo>
                  <a:pt x="1294" y="16878"/>
                  <a:pt x="3510" y="19600"/>
                  <a:pt x="5404" y="15418"/>
                </a:cubicBezTo>
                <a:cubicBezTo>
                  <a:pt x="6976" y="11946"/>
                  <a:pt x="8027" y="3958"/>
                  <a:pt x="9689" y="1101"/>
                </a:cubicBezTo>
                <a:cubicBezTo>
                  <a:pt x="10986" y="-1128"/>
                  <a:pt x="12287" y="144"/>
                  <a:pt x="13409" y="3859"/>
                </a:cubicBezTo>
                <a:cubicBezTo>
                  <a:pt x="14461" y="7341"/>
                  <a:pt x="15241" y="12861"/>
                  <a:pt x="16358" y="15756"/>
                </a:cubicBezTo>
                <a:cubicBezTo>
                  <a:pt x="18178" y="20472"/>
                  <a:pt x="20412" y="17739"/>
                  <a:pt x="21600" y="9362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7" name="Shape 167"/>
          <p:cNvSpPr/>
          <p:nvPr/>
        </p:nvSpPr>
        <p:spPr>
          <a:xfrm rot="10800000">
            <a:off x="1514234" y="5630501"/>
            <a:ext cx="1616924" cy="26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57" extrusionOk="0">
                <a:moveTo>
                  <a:pt x="0" y="8772"/>
                </a:moveTo>
                <a:cubicBezTo>
                  <a:pt x="1294" y="16878"/>
                  <a:pt x="3510" y="19600"/>
                  <a:pt x="5404" y="15418"/>
                </a:cubicBezTo>
                <a:cubicBezTo>
                  <a:pt x="6976" y="11946"/>
                  <a:pt x="8027" y="3958"/>
                  <a:pt x="9689" y="1101"/>
                </a:cubicBezTo>
                <a:cubicBezTo>
                  <a:pt x="10986" y="-1128"/>
                  <a:pt x="12287" y="144"/>
                  <a:pt x="13409" y="3859"/>
                </a:cubicBezTo>
                <a:cubicBezTo>
                  <a:pt x="14461" y="7341"/>
                  <a:pt x="15241" y="12861"/>
                  <a:pt x="16358" y="15756"/>
                </a:cubicBezTo>
                <a:cubicBezTo>
                  <a:pt x="18178" y="20472"/>
                  <a:pt x="20412" y="17739"/>
                  <a:pt x="21600" y="9362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8" name="Shape 168"/>
          <p:cNvSpPr/>
          <p:nvPr/>
        </p:nvSpPr>
        <p:spPr>
          <a:xfrm flipH="1">
            <a:off x="3840472" y="5630522"/>
            <a:ext cx="553567" cy="256424"/>
          </a:xfrm>
          <a:prstGeom prst="rightArrow">
            <a:avLst>
              <a:gd name="adj1" fmla="val 45777"/>
              <a:gd name="adj2" fmla="val 73383"/>
            </a:avLst>
          </a:prstGeom>
          <a:solidFill>
            <a:srgbClr val="665A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9" name="Shape 169"/>
          <p:cNvSpPr/>
          <p:nvPr/>
        </p:nvSpPr>
        <p:spPr>
          <a:xfrm flipH="1">
            <a:off x="2744731" y="5630522"/>
            <a:ext cx="553567" cy="256424"/>
          </a:xfrm>
          <a:prstGeom prst="rightArrow">
            <a:avLst>
              <a:gd name="adj1" fmla="val 45777"/>
              <a:gd name="adj2" fmla="val 73383"/>
            </a:avLst>
          </a:prstGeom>
          <a:solidFill>
            <a:srgbClr val="FF6BEA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0" name="Shape 170"/>
          <p:cNvSpPr/>
          <p:nvPr/>
        </p:nvSpPr>
        <p:spPr>
          <a:xfrm flipH="1">
            <a:off x="3411143" y="5630522"/>
            <a:ext cx="316484" cy="25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15744"/>
                </a:moveTo>
                <a:lnTo>
                  <a:pt x="12843" y="21600"/>
                </a:lnTo>
                <a:lnTo>
                  <a:pt x="0" y="10800"/>
                </a:lnTo>
                <a:lnTo>
                  <a:pt x="12843" y="0"/>
                </a:lnTo>
                <a:lnTo>
                  <a:pt x="12843" y="5856"/>
                </a:lnTo>
                <a:lnTo>
                  <a:pt x="21600" y="5856"/>
                </a:lnTo>
                <a:lnTo>
                  <a:pt x="21600" y="15744"/>
                </a:lnTo>
                <a:close/>
              </a:path>
            </a:pathLst>
          </a:custGeom>
          <a:solidFill>
            <a:srgbClr val="FFE531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1" name="Shape 171"/>
          <p:cNvSpPr/>
          <p:nvPr/>
        </p:nvSpPr>
        <p:spPr>
          <a:xfrm flipH="1">
            <a:off x="1620443" y="5630522"/>
            <a:ext cx="879451" cy="25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2" y="15744"/>
                </a:moveTo>
                <a:lnTo>
                  <a:pt x="4622" y="21600"/>
                </a:lnTo>
                <a:lnTo>
                  <a:pt x="0" y="10800"/>
                </a:lnTo>
                <a:lnTo>
                  <a:pt x="4622" y="0"/>
                </a:lnTo>
                <a:lnTo>
                  <a:pt x="4622" y="5856"/>
                </a:lnTo>
                <a:lnTo>
                  <a:pt x="21600" y="5856"/>
                </a:lnTo>
                <a:lnTo>
                  <a:pt x="21600" y="15744"/>
                </a:lnTo>
                <a:close/>
              </a:path>
            </a:pathLst>
          </a:custGeom>
          <a:solidFill>
            <a:srgbClr val="00F861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2284954" y="4993187"/>
            <a:ext cx="1022174" cy="574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02233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661" y="34139"/>
            <a:ext cx="4353339" cy="681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23" r="5054"/>
          <a:stretch/>
        </p:blipFill>
        <p:spPr>
          <a:xfrm>
            <a:off x="0" y="515345"/>
            <a:ext cx="5516217" cy="1265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62" b="80448"/>
          <a:stretch/>
        </p:blipFill>
        <p:spPr>
          <a:xfrm>
            <a:off x="3790122" y="1385440"/>
            <a:ext cx="1517374" cy="3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3643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661" y="34139"/>
            <a:ext cx="4353339" cy="681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23" r="5054"/>
          <a:stretch/>
        </p:blipFill>
        <p:spPr>
          <a:xfrm>
            <a:off x="0" y="515345"/>
            <a:ext cx="5516217" cy="1265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62" b="80448"/>
          <a:stretch/>
        </p:blipFill>
        <p:spPr>
          <a:xfrm>
            <a:off x="3790122" y="1385440"/>
            <a:ext cx="1517374" cy="395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9609" y="963467"/>
            <a:ext cx="1958009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2F9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Haloferax volcanii</a:t>
            </a:r>
          </a:p>
        </p:txBody>
      </p:sp>
      <p:sp>
        <p:nvSpPr>
          <p:cNvPr id="6" name="Rectangle 5"/>
          <p:cNvSpPr/>
          <p:nvPr/>
        </p:nvSpPr>
        <p:spPr>
          <a:xfrm>
            <a:off x="5840896" y="1892795"/>
            <a:ext cx="3303104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2F9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Halogeometricum borinquense</a:t>
            </a:r>
          </a:p>
        </p:txBody>
      </p:sp>
      <p:pic>
        <p:nvPicPr>
          <p:cNvPr id="5122" name="Picture 2" descr="mage result for puerto rico fl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938" y="2182793"/>
            <a:ext cx="429680" cy="2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1" y="5697807"/>
            <a:ext cx="2696817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2F9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Halobacterium salinarum</a:t>
            </a:r>
          </a:p>
        </p:txBody>
      </p:sp>
      <p:sp>
        <p:nvSpPr>
          <p:cNvPr id="9" name="Rectangle 8"/>
          <p:cNvSpPr/>
          <p:nvPr/>
        </p:nvSpPr>
        <p:spPr>
          <a:xfrm>
            <a:off x="6750325" y="6390373"/>
            <a:ext cx="228765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2F9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Haloarcula hispanica</a:t>
            </a:r>
          </a:p>
        </p:txBody>
      </p:sp>
      <p:pic>
        <p:nvPicPr>
          <p:cNvPr id="5126" name="Picture 6" descr="mage result for fish emoj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564" y="5321889"/>
            <a:ext cx="455707" cy="45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age result for skull emoj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260" y="674372"/>
            <a:ext cx="364011" cy="35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age result for spain fla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50" y="6462436"/>
            <a:ext cx="446075" cy="2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4287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661" y="34139"/>
            <a:ext cx="4353339" cy="681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23" r="5054"/>
          <a:stretch/>
        </p:blipFill>
        <p:spPr>
          <a:xfrm>
            <a:off x="0" y="515345"/>
            <a:ext cx="5516217" cy="1265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62" b="80448"/>
          <a:stretch/>
        </p:blipFill>
        <p:spPr>
          <a:xfrm>
            <a:off x="3790122" y="1385440"/>
            <a:ext cx="1517374" cy="395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9609" y="963467"/>
            <a:ext cx="1958009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2F9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Haloferax volcanii</a:t>
            </a:r>
          </a:p>
        </p:txBody>
      </p:sp>
      <p:sp>
        <p:nvSpPr>
          <p:cNvPr id="6" name="Rectangle 5"/>
          <p:cNvSpPr/>
          <p:nvPr/>
        </p:nvSpPr>
        <p:spPr>
          <a:xfrm>
            <a:off x="5840896" y="1892795"/>
            <a:ext cx="3303104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2F9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Halogeometricum borinquense</a:t>
            </a:r>
          </a:p>
        </p:txBody>
      </p:sp>
      <p:pic>
        <p:nvPicPr>
          <p:cNvPr id="5122" name="Picture 2" descr="mage result for puerto rico fl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938" y="2182793"/>
            <a:ext cx="429680" cy="2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1" y="5697807"/>
            <a:ext cx="2696817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2F9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Halobacterium salinarum</a:t>
            </a:r>
          </a:p>
        </p:txBody>
      </p:sp>
      <p:sp>
        <p:nvSpPr>
          <p:cNvPr id="9" name="Rectangle 8"/>
          <p:cNvSpPr/>
          <p:nvPr/>
        </p:nvSpPr>
        <p:spPr>
          <a:xfrm>
            <a:off x="6750325" y="6390373"/>
            <a:ext cx="228765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2F9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Haloarcula hispanica</a:t>
            </a:r>
          </a:p>
        </p:txBody>
      </p:sp>
      <p:pic>
        <p:nvPicPr>
          <p:cNvPr id="5126" name="Picture 6" descr="mage result for fish emoj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564" y="5321889"/>
            <a:ext cx="455707" cy="45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age result for skull emoj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260" y="674372"/>
            <a:ext cx="364011" cy="35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age result for spain fla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50" y="6462436"/>
            <a:ext cx="446075" cy="2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age result for alicante salter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99"/>
          <a:stretch/>
        </p:blipFill>
        <p:spPr bwMode="auto">
          <a:xfrm>
            <a:off x="639418" y="3005366"/>
            <a:ext cx="4104861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9418" y="6451928"/>
            <a:ext cx="286873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Ventosa </a:t>
            </a:r>
            <a:r>
              <a:rPr kumimoji="0" lang="en-US" sz="14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et</a:t>
            </a:r>
            <a:r>
              <a:rPr kumimoji="0" lang="en-US" sz="1400" b="0" i="1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al</a:t>
            </a:r>
            <a:r>
              <a:rPr kumimoji="0" lang="en-US" sz="1400" b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, 2014. Extremophiles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418" y="2536087"/>
            <a:ext cx="32983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Santa Pola salterns at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Alicante 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8826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ChIP-ch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65"/>
          <a:stretch/>
        </p:blipFill>
        <p:spPr bwMode="auto">
          <a:xfrm>
            <a:off x="800748" y="1182756"/>
            <a:ext cx="7414772" cy="206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3218" y="2419643"/>
            <a:ext cx="6696222" cy="1702191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4349" y="4009292"/>
            <a:ext cx="45550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Sequence everything!</a:t>
            </a:r>
          </a:p>
        </p:txBody>
      </p:sp>
    </p:spTree>
    <p:extLst>
      <p:ext uri="{BB962C8B-B14F-4D97-AF65-F5344CB8AC3E}">
        <p14:creationId xmlns:p14="http://schemas.microsoft.com/office/powerpoint/2010/main" val="290776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illumina sequen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4" y="457200"/>
            <a:ext cx="7845425" cy="601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021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0166" y="1530253"/>
            <a:ext cx="85109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Arial" charset="0"/>
                <a:ea typeface="Arial" charset="0"/>
                <a:cs typeface="Arial" charset="0"/>
              </a:rPr>
              <a:t>https://github.com/CindyDarnell/Mayaguez_NGS_workshop/wiki/</a:t>
            </a:r>
          </a:p>
        </p:txBody>
      </p:sp>
    </p:spTree>
    <p:extLst>
      <p:ext uri="{BB962C8B-B14F-4D97-AF65-F5344CB8AC3E}">
        <p14:creationId xmlns:p14="http://schemas.microsoft.com/office/powerpoint/2010/main" val="8452533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59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171" y="1161669"/>
            <a:ext cx="6986367" cy="452747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71832" y="402048"/>
            <a:ext cx="6172200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latin typeface="Arial" charset="0"/>
                <a:ea typeface="Arial" charset="0"/>
                <a:cs typeface="Arial" charset="0"/>
              </a:rPr>
              <a:t>The tree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3034" y="4358318"/>
            <a:ext cx="2601995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>
                <a:latin typeface="Arial" charset="0"/>
                <a:ea typeface="Arial" charset="0"/>
                <a:cs typeface="Arial" charset="0"/>
              </a:rPr>
              <a:t>Why Archaea?</a:t>
            </a:r>
          </a:p>
          <a:p>
            <a:pPr algn="ctr"/>
            <a:endParaRPr lang="en-US" sz="210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100">
                <a:latin typeface="Arial" charset="0"/>
                <a:ea typeface="Arial" charset="0"/>
                <a:cs typeface="Arial" charset="0"/>
              </a:rPr>
              <a:t>diversity</a:t>
            </a:r>
          </a:p>
          <a:p>
            <a:pPr algn="ctr"/>
            <a:r>
              <a:rPr lang="en-US" sz="2100">
                <a:latin typeface="Arial" charset="0"/>
                <a:ea typeface="Arial" charset="0"/>
                <a:cs typeface="Arial" charset="0"/>
              </a:rPr>
              <a:t>extremophiles</a:t>
            </a:r>
          </a:p>
          <a:p>
            <a:pPr algn="ctr"/>
            <a:r>
              <a:rPr lang="en-US" sz="2100">
                <a:latin typeface="Arial" charset="0"/>
                <a:ea typeface="Arial" charset="0"/>
                <a:cs typeface="Arial" charset="0"/>
              </a:rPr>
              <a:t>medical applications</a:t>
            </a:r>
          </a:p>
          <a:p>
            <a:pPr algn="ctr"/>
            <a:r>
              <a:rPr lang="en-US" sz="2100">
                <a:latin typeface="Arial" charset="0"/>
                <a:ea typeface="Arial" charset="0"/>
                <a:cs typeface="Arial" charset="0"/>
              </a:rPr>
              <a:t>our close cousins</a:t>
            </a:r>
          </a:p>
          <a:p>
            <a:pPr algn="ctr"/>
            <a:r>
              <a:rPr lang="en-US" sz="2100">
                <a:latin typeface="Arial" charset="0"/>
                <a:ea typeface="Arial" charset="0"/>
                <a:cs typeface="Arial" charset="0"/>
              </a:rPr>
              <a:t>our microbiota</a:t>
            </a:r>
          </a:p>
        </p:txBody>
      </p:sp>
    </p:spTree>
    <p:extLst>
      <p:ext uri="{BB962C8B-B14F-4D97-AF65-F5344CB8AC3E}">
        <p14:creationId xmlns:p14="http://schemas.microsoft.com/office/powerpoint/2010/main" val="17435164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98171" y="231768"/>
            <a:ext cx="3145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Archaea: the Asgards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760" y="1066281"/>
            <a:ext cx="6534217" cy="4674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15" r="3684" b="3419"/>
          <a:stretch/>
        </p:blipFill>
        <p:spPr>
          <a:xfrm>
            <a:off x="4678366" y="3713871"/>
            <a:ext cx="4268913" cy="2866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392" y="517927"/>
            <a:ext cx="2571750" cy="20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043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98171" y="231768"/>
            <a:ext cx="3145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Archaea: the Asgards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760" y="1066281"/>
            <a:ext cx="6534217" cy="4674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15" r="3684" b="3419"/>
          <a:stretch/>
        </p:blipFill>
        <p:spPr>
          <a:xfrm>
            <a:off x="4678366" y="3713871"/>
            <a:ext cx="4268913" cy="2866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392" y="517927"/>
            <a:ext cx="2571750" cy="2075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37" b="97464" l="9783" r="89946">
                        <a14:foregroundMark x1="48234" y1="9420" x2="58424" y2="10054"/>
                        <a14:foregroundMark x1="61277" y1="14946" x2="61277" y2="14946"/>
                        <a14:foregroundMark x1="14810" y1="27083" x2="28397" y2="28986"/>
                        <a14:foregroundMark x1="46603" y1="11594" x2="47283" y2="17754"/>
                        <a14:foregroundMark x1="37092" y1="23279" x2="47283" y2="22645"/>
                        <a14:foregroundMark x1="74592" y1="23913" x2="74592" y2="23913"/>
                        <a14:backgroundMark x1="68478" y1="16214" x2="68478" y2="16214"/>
                        <a14:backgroundMark x1="65082" y1="18388" x2="72690" y2="13043"/>
                        <a14:backgroundMark x1="14810" y1="25543" x2="43478" y2="12409"/>
                        <a14:backgroundMark x1="44973" y1="19022" x2="44973" y2="19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281" y="-442785"/>
            <a:ext cx="4867190" cy="73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38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98171" y="231768"/>
            <a:ext cx="3145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Archaea: the Asgards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760" y="1066281"/>
            <a:ext cx="6534217" cy="4674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15" r="3684" b="3419"/>
          <a:stretch/>
        </p:blipFill>
        <p:spPr>
          <a:xfrm>
            <a:off x="4678366" y="3713871"/>
            <a:ext cx="4268913" cy="2866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392" y="517927"/>
            <a:ext cx="2571750" cy="2075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37" b="97464" l="9783" r="89946">
                        <a14:foregroundMark x1="48234" y1="9420" x2="58424" y2="10054"/>
                        <a14:foregroundMark x1="61277" y1="14946" x2="61277" y2="14946"/>
                        <a14:foregroundMark x1="14810" y1="27083" x2="28397" y2="28986"/>
                        <a14:foregroundMark x1="46603" y1="11594" x2="47283" y2="17754"/>
                        <a14:foregroundMark x1="37092" y1="23279" x2="47283" y2="22645"/>
                        <a14:foregroundMark x1="74592" y1="23913" x2="74592" y2="23913"/>
                        <a14:backgroundMark x1="68478" y1="16214" x2="68478" y2="16214"/>
                        <a14:backgroundMark x1="65082" y1="18388" x2="72690" y2="13043"/>
                        <a14:backgroundMark x1="14810" y1="25543" x2="43478" y2="12409"/>
                        <a14:backgroundMark x1="44973" y1="19022" x2="44973" y2="19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281" y="-442785"/>
            <a:ext cx="4867190" cy="7300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6855" l="0" r="993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6622"/>
            <a:ext cx="1778836" cy="192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06" b="97585" l="0" r="100000">
                        <a14:foregroundMark x1="68421" y1="79348" x2="90823" y2="80435"/>
                        <a14:foregroundMark x1="57085" y1="78744" x2="43995" y2="89372"/>
                        <a14:foregroundMark x1="63968" y1="83213" x2="63968" y2="83213"/>
                        <a14:foregroundMark x1="18354" y1="75966" x2="15250" y2="97705"/>
                        <a14:backgroundMark x1="65182" y1="68720" x2="65182" y2="83213"/>
                        <a14:backgroundMark x1="43320" y1="87198" x2="43320" y2="87198"/>
                        <a14:backgroundMark x1="43320" y1="87198" x2="43320" y2="87198"/>
                        <a14:backgroundMark x1="20243" y1="70411" x2="41565" y2="88285"/>
                        <a14:backgroundMark x1="0" y1="76812" x2="8907" y2="84783"/>
                        <a14:backgroundMark x1="59649" y1="80435" x2="99865" y2="82850"/>
                        <a14:backgroundMark x1="80297" y1="42512" x2="80297" y2="42512"/>
                        <a14:backgroundMark x1="86235" y1="35024" x2="86235" y2="24275"/>
                        <a14:backgroundMark x1="2294" y1="35024" x2="1754" y2="58575"/>
                        <a14:backgroundMark x1="80837" y1="50000" x2="84480" y2="40942"/>
                        <a14:backgroundMark x1="19703" y1="95652" x2="7152" y2="96135"/>
                        <a14:backgroundMark x1="48448" y1="88164" x2="57490" y2="85990"/>
                        <a14:backgroundMark x1="46694" y1="88647" x2="59244" y2="81159"/>
                        <a14:backgroundMark x1="90418" y1="74155" x2="93387" y2="74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91" y="2297465"/>
            <a:ext cx="1888869" cy="2109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22" b="92347" l="9804" r="888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855" y="4451832"/>
            <a:ext cx="1852545" cy="23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40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le:Phylogenetic Tree of Li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99" y="1259298"/>
            <a:ext cx="6381733" cy="36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itle 1"/>
          <p:cNvSpPr txBox="1">
            <a:spLocks/>
          </p:cNvSpPr>
          <p:nvPr/>
        </p:nvSpPr>
        <p:spPr>
          <a:xfrm>
            <a:off x="1471832" y="402048"/>
            <a:ext cx="6172200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latin typeface="Arial" charset="0"/>
                <a:ea typeface="Arial" charset="0"/>
                <a:cs typeface="Arial" charset="0"/>
              </a:rPr>
              <a:t>The tree of life</a:t>
            </a:r>
          </a:p>
        </p:txBody>
      </p:sp>
    </p:spTree>
    <p:extLst>
      <p:ext uri="{BB962C8B-B14F-4D97-AF65-F5344CB8AC3E}">
        <p14:creationId xmlns:p14="http://schemas.microsoft.com/office/powerpoint/2010/main" val="78540232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574"/>
            <a:ext cx="66524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>
                <a:latin typeface="Arial" charset="0"/>
                <a:ea typeface="Arial" charset="0"/>
                <a:cs typeface="Arial" charset="0"/>
              </a:rPr>
              <a:t>Fun facts about </a:t>
            </a:r>
            <a:r>
              <a:rPr lang="en-US" sz="2000" b="1" i="1" u="sng">
                <a:latin typeface="Arial" charset="0"/>
                <a:ea typeface="Arial" charset="0"/>
                <a:cs typeface="Arial" charset="0"/>
              </a:rPr>
              <a:t>Halobacterium salinarum</a:t>
            </a:r>
          </a:p>
          <a:p>
            <a:endParaRPr lang="en-US" sz="2000" i="1" u="sng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>
                <a:latin typeface="Arial" charset="0"/>
                <a:ea typeface="Arial" charset="0"/>
                <a:cs typeface="Arial" charset="0"/>
              </a:rPr>
              <a:t>Prefers 4.2 M NaCl, 42°C for optimal growth</a:t>
            </a:r>
          </a:p>
          <a:p>
            <a:endParaRPr lang="en-US" sz="200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>
                <a:latin typeface="Arial" charset="0"/>
                <a:ea typeface="Arial" charset="0"/>
                <a:cs typeface="Arial" charset="0"/>
              </a:rPr>
              <a:t>Survives UV-C at 254nm (lethal to </a:t>
            </a:r>
            <a:r>
              <a:rPr lang="en-US" sz="2000" i="1">
                <a:latin typeface="Arial" charset="0"/>
                <a:ea typeface="Arial" charset="0"/>
                <a:cs typeface="Arial" charset="0"/>
              </a:rPr>
              <a:t>E. coli</a:t>
            </a:r>
            <a:r>
              <a:rPr lang="en-US" sz="200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sz="200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>
                <a:latin typeface="Arial" charset="0"/>
                <a:ea typeface="Arial" charset="0"/>
                <a:cs typeface="Arial" charset="0"/>
              </a:rPr>
              <a:t>Survives space-like vacuum (1 millitorr)</a:t>
            </a:r>
          </a:p>
          <a:p>
            <a:endParaRPr lang="en-US" sz="20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3" t="31905" r="33214" b="27778"/>
          <a:stretch/>
        </p:blipFill>
        <p:spPr>
          <a:xfrm>
            <a:off x="5837510" y="362102"/>
            <a:ext cx="3147396" cy="2850049"/>
          </a:xfrm>
          <a:prstGeom prst="rect">
            <a:avLst/>
          </a:prstGeom>
        </p:spPr>
      </p:pic>
      <p:pic>
        <p:nvPicPr>
          <p:cNvPr id="4" name="Picture 9" descr="C:\Users\cld42\Desktop\documents-export-2015-08-03\Hm_400X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288" y="3681183"/>
            <a:ext cx="2587840" cy="20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6510" y="3212151"/>
            <a:ext cx="4191000" cy="3352800"/>
          </a:xfrm>
          <a:prstGeom prst="rect">
            <a:avLst/>
          </a:prstGeom>
        </p:spPr>
      </p:pic>
      <p:pic>
        <p:nvPicPr>
          <p:cNvPr id="6" name="Picture 5" descr="C:\Users\cld42\Downloads\20150615_083247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4" t="20642" r="53747" b="25634"/>
          <a:stretch/>
        </p:blipFill>
        <p:spPr bwMode="auto">
          <a:xfrm>
            <a:off x="165377" y="2579847"/>
            <a:ext cx="2682488" cy="31716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574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311"/>
            <a:ext cx="9144000" cy="255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09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248</Words>
  <Application>Microsoft Macintosh PowerPoint</Application>
  <PresentationFormat>On-screen Show (4:3)</PresentationFormat>
  <Paragraphs>58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Tahoma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Ryne Vankrevelen</cp:lastModifiedBy>
  <cp:revision>6</cp:revision>
  <dcterms:modified xsi:type="dcterms:W3CDTF">2018-12-05T13:00:58Z</dcterms:modified>
</cp:coreProperties>
</file>